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63" r:id="rId2"/>
    <p:sldId id="256" r:id="rId3"/>
    <p:sldId id="261" r:id="rId4"/>
    <p:sldId id="262" r:id="rId5"/>
    <p:sldId id="257" r:id="rId6"/>
    <p:sldId id="264" r:id="rId7"/>
    <p:sldId id="265" r:id="rId8"/>
    <p:sldId id="258" r:id="rId9"/>
    <p:sldId id="260" r:id="rId10"/>
    <p:sldId id="266" r:id="rId11"/>
    <p:sldId id="267" r:id="rId12"/>
    <p:sldId id="26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C0"/>
    <a:srgbClr val="CAF59A"/>
    <a:srgbClr val="017E19"/>
    <a:srgbClr val="017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2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7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6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092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424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5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838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6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2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2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Freeform: Shape 2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: Shape 2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64E4A-5CF0-4A1D-AC9C-C42322AE29D4}"/>
              </a:ext>
            </a:extLst>
          </p:cNvPr>
          <p:cNvSpPr txBox="1"/>
          <p:nvPr/>
        </p:nvSpPr>
        <p:spPr>
          <a:xfrm>
            <a:off x="559293" y="1999615"/>
            <a:ext cx="11079332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7200" b="1" dirty="0">
                <a:solidFill>
                  <a:schemeClr val="bg1"/>
                </a:solidFill>
                <a:latin typeface="Monotype Corsiva" panose="03010101010201010101" pitchFamily="66" charset="0"/>
                <a:ea typeface="+mj-ea"/>
                <a:cs typeface="+mj-cs"/>
              </a:rPr>
              <a:t>Номинация №1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Звезды</a:t>
            </a:r>
            <a:r>
              <a:rPr lang="en-US" sz="7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школьного</a:t>
            </a:r>
            <a:r>
              <a:rPr lang="en-US" sz="7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7200" b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спорта</a:t>
            </a:r>
            <a:r>
              <a:rPr lang="en-US" sz="7200" b="1" kern="120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72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Спарта</a:t>
            </a:r>
            <a:r>
              <a:rPr lang="en-US" sz="72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51" name="Rectangle 3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1705" y="88265"/>
            <a:ext cx="1478097" cy="22643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480" y="3063707"/>
            <a:ext cx="5445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7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p/AF1QipNf0ghWhyCJTn6ENEEkSK84tr9RI1q6CLw5LKxL=w600-k">
            <a:extLst>
              <a:ext uri="{FF2B5EF4-FFF2-40B4-BE49-F238E27FC236}">
                <a16:creationId xmlns:a16="http://schemas.microsoft.com/office/drawing/2014/main" id="{A3A40CB1-92FE-4438-B377-0D192A79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79" y="124665"/>
            <a:ext cx="963744" cy="1476374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C5F2B5-C9B7-40EA-9CBE-B376765A70BE}"/>
              </a:ext>
            </a:extLst>
          </p:cNvPr>
          <p:cNvSpPr/>
          <p:nvPr/>
        </p:nvSpPr>
        <p:spPr>
          <a:xfrm>
            <a:off x="1402672" y="819061"/>
            <a:ext cx="1043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Franklin Gothic Demi" panose="020B0703020102020204" pitchFamily="34" charset="0"/>
                <a:cs typeface="Dubai Medium" panose="020B0603030403030204" pitchFamily="34" charset="-78"/>
              </a:rPr>
              <a:t>В течении учебного года для учеников Гимназии проводятся мастер классы по различным видам спорта, с приглашением Олимпийских чемпионов и заслуженных спортсменов Волгограда и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C1BBFB-51DB-4F90-97FC-A1F7C0ACD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672" y="2874147"/>
            <a:ext cx="3986074" cy="2989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DDC1D2-F822-499A-AF6F-EA12731D7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706" y="2819187"/>
            <a:ext cx="4069622" cy="3006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514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p/AF1QipNf0ghWhyCJTn6ENEEkSK84tr9RI1q6CLw5LKxL=w600-k">
            <a:extLst>
              <a:ext uri="{FF2B5EF4-FFF2-40B4-BE49-F238E27FC236}">
                <a16:creationId xmlns:a16="http://schemas.microsoft.com/office/drawing/2014/main" id="{B43CD70C-1450-4385-B1F8-AD742623B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79" y="98031"/>
            <a:ext cx="963744" cy="1476374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3A3BE8-4C70-470B-A54A-7F9143F28908}"/>
              </a:ext>
            </a:extLst>
          </p:cNvPr>
          <p:cNvSpPr/>
          <p:nvPr/>
        </p:nvSpPr>
        <p:spPr>
          <a:xfrm>
            <a:off x="1340528" y="715060"/>
            <a:ext cx="10684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Franklin Gothic Demi" panose="020B0703020102020204" pitchFamily="34" charset="0"/>
                <a:cs typeface="Dubai Medium" panose="020B0603030403030204" pitchFamily="34" charset="-78"/>
              </a:rPr>
              <a:t>Стали популярны и очень востребованы утренние зарядки для параллелей начальной школы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F40E1A-DC9B-44FF-B14E-38042A853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637" y="4452741"/>
            <a:ext cx="3070017" cy="229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4CD4DD-95BB-4F41-B36E-7C229251E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346" y="2084656"/>
            <a:ext cx="3085308" cy="229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156646-0C65-4435-9B88-3E7040FDC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63" y="2066103"/>
            <a:ext cx="3509923" cy="435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84A383-0332-4229-AB44-935F638C89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165" y="2084657"/>
            <a:ext cx="3750402" cy="44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48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p/AF1QipNf0ghWhyCJTn6ENEEkSK84tr9RI1q6CLw5LKxL=w600-k">
            <a:extLst>
              <a:ext uri="{FF2B5EF4-FFF2-40B4-BE49-F238E27FC236}">
                <a16:creationId xmlns:a16="http://schemas.microsoft.com/office/drawing/2014/main" id="{BA177115-BABC-4AA7-9D08-7B320A99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47" y="89153"/>
            <a:ext cx="963744" cy="1476374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5ACE2E-E817-4BB4-AE3A-43993F7D7706}"/>
              </a:ext>
            </a:extLst>
          </p:cNvPr>
          <p:cNvSpPr/>
          <p:nvPr/>
        </p:nvSpPr>
        <p:spPr>
          <a:xfrm>
            <a:off x="1216240" y="186432"/>
            <a:ext cx="10975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Franklin Gothic Demi" panose="020B0703020102020204" pitchFamily="34" charset="0"/>
                <a:cs typeface="Dubai Medium" panose="020B0603030403030204" pitchFamily="34" charset="-78"/>
              </a:rPr>
              <a:t>В течении учебного года на базе Гимназии, на спортивных базах образовательных учреждений района и ДЮСШ проводятся товарищеские встречи по различным видам 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8825FB-97B0-4A0E-9097-9762EAB6A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008" y="4502606"/>
            <a:ext cx="2391776" cy="198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BDACE0-148B-416B-9689-DCE0DC54C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693" y="4502606"/>
            <a:ext cx="2848403" cy="189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840413-DD32-4908-9E9F-754B849915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19" y="1599005"/>
            <a:ext cx="2996988" cy="224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5F73FA-317B-43C5-BE0E-F921C26B04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462" y="1565527"/>
            <a:ext cx="3924024" cy="278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571DD6-9EE5-457C-AA45-656C6962F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96" y="1565527"/>
            <a:ext cx="2845229" cy="256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A8C6DC-B90C-467B-8182-0B54D75F98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754" y="4270159"/>
            <a:ext cx="2817027" cy="21306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FB49B9-7952-4C06-9F14-10FA2D8AB9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662" y="4348676"/>
            <a:ext cx="3232441" cy="20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1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8256" y="5300346"/>
            <a:ext cx="963744" cy="14763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43136" y="270500"/>
            <a:ext cx="104851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>
                <a:ln w="3175" cmpd="sng">
                  <a:noFill/>
                </a:ln>
                <a:latin typeface="Franklin Gothic Demi" panose="020B0703020102020204" pitchFamily="34" charset="0"/>
              </a:rPr>
              <a:t>Присоединяйтесь к нашему спортивному клубу                           </a:t>
            </a:r>
            <a:r>
              <a:rPr lang="ru-RU" sz="5400" cap="all" dirty="0">
                <a:ln w="3175" cmpd="sng">
                  <a:noFill/>
                </a:ln>
                <a:latin typeface="Franklin Gothic Demi" panose="020B0703020102020204" pitchFamily="34" charset="0"/>
              </a:rPr>
              <a:t>«</a:t>
            </a:r>
            <a:r>
              <a:rPr lang="ru-RU" sz="5400" cap="all" dirty="0" err="1">
                <a:ln w="3175" cmpd="sng">
                  <a:noFill/>
                </a:ln>
                <a:latin typeface="Franklin Gothic Demi" panose="020B0703020102020204" pitchFamily="34" charset="0"/>
              </a:rPr>
              <a:t>спарта</a:t>
            </a:r>
            <a:r>
              <a:rPr lang="ru-RU" sz="5400" cap="all" dirty="0">
                <a:ln w="3175" cmpd="sng">
                  <a:noFill/>
                </a:ln>
                <a:latin typeface="Franklin Gothic Demi" panose="020B0703020102020204" pitchFamily="34" charset="0"/>
              </a:rPr>
              <a:t>»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942"/>
                    </a14:imgEffect>
                    <a14:imgEffect>
                      <a14:saturation sat="1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81" t="20039" r="2201" b="20390"/>
          <a:stretch/>
        </p:blipFill>
        <p:spPr>
          <a:xfrm>
            <a:off x="2879670" y="1661760"/>
            <a:ext cx="5999196" cy="3663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79670" y="5530701"/>
            <a:ext cx="626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Franklin Gothic Demi" panose="020B0703020102020204" pitchFamily="34" charset="0"/>
              </a:rPr>
              <a:t>Спорт – это мы!</a:t>
            </a:r>
          </a:p>
        </p:txBody>
      </p:sp>
    </p:spTree>
    <p:extLst>
      <p:ext uri="{BB962C8B-B14F-4D97-AF65-F5344CB8AC3E}">
        <p14:creationId xmlns:p14="http://schemas.microsoft.com/office/powerpoint/2010/main" val="187602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42"/>
                    </a14:imgEffect>
                    <a14:imgEffect>
                      <a14:saturation sat="1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81" t="20039" r="2201" b="20390"/>
          <a:stretch/>
        </p:blipFill>
        <p:spPr>
          <a:xfrm>
            <a:off x="3196828" y="3429000"/>
            <a:ext cx="5247928" cy="3132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464" y="118746"/>
            <a:ext cx="1573042" cy="2409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85578" y="616155"/>
            <a:ext cx="101882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cap="all" dirty="0">
                <a:ln w="3175" cmpd="sng">
                  <a:noFill/>
                </a:ln>
                <a:solidFill>
                  <a:srgbClr val="017F1C"/>
                </a:solidFill>
                <a:latin typeface="Franklin Gothic Demi" panose="020B0703020102020204" pitchFamily="34" charset="0"/>
                <a:ea typeface="+mj-ea"/>
                <a:cs typeface="+mj-cs"/>
              </a:rPr>
              <a:t>       </a:t>
            </a:r>
            <a:r>
              <a:rPr lang="ru-RU" sz="4000" cap="all" dirty="0">
                <a:ln w="3175" cmpd="sng">
                  <a:noFill/>
                </a:ln>
                <a:solidFill>
                  <a:srgbClr val="017E19"/>
                </a:solidFill>
                <a:latin typeface="Franklin Gothic Demi" panose="020B0703020102020204" pitchFamily="34" charset="0"/>
                <a:ea typeface="+mj-ea"/>
                <a:cs typeface="+mj-cs"/>
              </a:rPr>
              <a:t>Школьный спортивный клуб </a:t>
            </a:r>
          </a:p>
          <a:p>
            <a:r>
              <a:rPr lang="ru-RU" sz="4000" cap="all" dirty="0">
                <a:ln w="3175" cmpd="sng">
                  <a:noFill/>
                </a:ln>
                <a:solidFill>
                  <a:srgbClr val="017E19"/>
                </a:solidFill>
                <a:latin typeface="Franklin Gothic Demi" panose="020B0703020102020204" pitchFamily="34" charset="0"/>
                <a:ea typeface="+mj-ea"/>
                <a:cs typeface="+mj-cs"/>
              </a:rPr>
              <a:t>                        «Спарта»</a:t>
            </a:r>
          </a:p>
          <a:p>
            <a:pPr algn="ctr"/>
            <a:r>
              <a:rPr lang="ru-RU" sz="2800" cap="all" dirty="0">
                <a:ln w="3175" cmpd="sng">
                  <a:noFill/>
                </a:ln>
                <a:solidFill>
                  <a:schemeClr val="accent5"/>
                </a:solidFill>
                <a:latin typeface="Franklin Gothic Demi" panose="020B0703020102020204" pitchFamily="34" charset="0"/>
              </a:rPr>
              <a:t>Волгоградская область, 400125, </a:t>
            </a:r>
            <a:r>
              <a:rPr lang="ru-RU" sz="2000" cap="all" dirty="0">
                <a:ln w="3175" cmpd="sng">
                  <a:noFill/>
                </a:ln>
                <a:solidFill>
                  <a:schemeClr val="accent5"/>
                </a:solidFill>
                <a:latin typeface="Franklin Gothic Demi" panose="020B0703020102020204" pitchFamily="34" charset="0"/>
              </a:rPr>
              <a:t>г</a:t>
            </a:r>
            <a:r>
              <a:rPr lang="ru-RU" sz="2800" cap="all" dirty="0">
                <a:ln w="3175" cmpd="sng">
                  <a:noFill/>
                </a:ln>
                <a:solidFill>
                  <a:schemeClr val="accent5"/>
                </a:solidFill>
                <a:latin typeface="Franklin Gothic Demi" panose="020B0703020102020204" pitchFamily="34" charset="0"/>
              </a:rPr>
              <a:t>.</a:t>
            </a:r>
            <a:r>
              <a:rPr lang="ru-RU" sz="2800" cap="all" dirty="0">
                <a:ln w="3175" cmpd="sng">
                  <a:noFill/>
                </a:ln>
                <a:solidFill>
                  <a:schemeClr val="accent5"/>
                </a:solidFill>
                <a:latin typeface="Franklin Gothic Demi" panose="020B0703020102020204" pitchFamily="34" charset="0"/>
                <a:ea typeface="+mj-ea"/>
                <a:cs typeface="+mj-cs"/>
              </a:rPr>
              <a:t> Волгоград,</a:t>
            </a:r>
            <a:r>
              <a:rPr lang="ru-RU" sz="2800" cap="all" dirty="0">
                <a:ln w="3175" cmpd="sng">
                  <a:noFill/>
                </a:ln>
                <a:solidFill>
                  <a:schemeClr val="accent5"/>
                </a:solidFill>
                <a:latin typeface="Franklin Gothic Demi" panose="020B0703020102020204" pitchFamily="34" charset="0"/>
              </a:rPr>
              <a:t> муниципальное образовательное учреждение </a:t>
            </a:r>
            <a:r>
              <a:rPr lang="ru-RU" sz="2800" cap="all" dirty="0">
                <a:ln w="3175" cmpd="sng">
                  <a:noFill/>
                </a:ln>
                <a:solidFill>
                  <a:schemeClr val="accent5"/>
                </a:solidFill>
                <a:latin typeface="Franklin Gothic Demi" panose="020B0703020102020204" pitchFamily="34" charset="0"/>
                <a:ea typeface="+mj-ea"/>
                <a:cs typeface="+mj-cs"/>
              </a:rPr>
              <a:t>Гимназия № 16 </a:t>
            </a:r>
            <a:r>
              <a:rPr lang="ru-RU" sz="2800" cap="all" dirty="0" err="1">
                <a:ln w="3175" cmpd="sng">
                  <a:noFill/>
                </a:ln>
                <a:solidFill>
                  <a:schemeClr val="accent5"/>
                </a:solidFill>
                <a:latin typeface="Franklin Gothic Demi" panose="020B0703020102020204" pitchFamily="34" charset="0"/>
                <a:ea typeface="+mj-ea"/>
                <a:cs typeface="+mj-cs"/>
              </a:rPr>
              <a:t>Тракторозаводского</a:t>
            </a:r>
            <a:r>
              <a:rPr lang="ru-RU" sz="2800" cap="all" dirty="0">
                <a:ln w="3175" cmpd="sng">
                  <a:noFill/>
                </a:ln>
                <a:solidFill>
                  <a:schemeClr val="accent5"/>
                </a:solidFill>
                <a:latin typeface="Franklin Gothic Demi" panose="020B0703020102020204" pitchFamily="34" charset="0"/>
                <a:ea typeface="+mj-ea"/>
                <a:cs typeface="+mj-cs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61831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4880" y="5022814"/>
            <a:ext cx="995680" cy="1525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26720" y="422097"/>
            <a:ext cx="401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Franklin Gothic Demi" panose="020B0703020102020204" pitchFamily="34" charset="0"/>
              </a:rPr>
              <a:t>СОЗДАНИЕ</a:t>
            </a:r>
            <a:br>
              <a:rPr lang="ru-RU" dirty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dirty="0">
                <a:latin typeface="Franklin Gothic Demi" panose="020B0703020102020204" pitchFamily="34" charset="0"/>
              </a:rPr>
              <a:t>1 ноября  2021 года на базе </a:t>
            </a:r>
          </a:p>
          <a:p>
            <a:r>
              <a:rPr lang="ru-RU" dirty="0">
                <a:latin typeface="Franklin Gothic Demi" panose="020B0703020102020204" pitchFamily="34" charset="0"/>
              </a:rPr>
              <a:t>МОУ Гимназии №16 был создан </a:t>
            </a:r>
            <a:br>
              <a:rPr lang="ru-RU" dirty="0">
                <a:latin typeface="Franklin Gothic Demi" panose="020B0703020102020204" pitchFamily="34" charset="0"/>
              </a:rPr>
            </a:br>
            <a:r>
              <a:rPr lang="ru-RU" dirty="0">
                <a:latin typeface="Franklin Gothic Demi" panose="020B0703020102020204" pitchFamily="34" charset="0"/>
              </a:rPr>
              <a:t>спортивный клуб «Спарта»</a:t>
            </a:r>
            <a:br>
              <a:rPr lang="ru-RU" dirty="0">
                <a:latin typeface="Franklin Gothic Demi" panose="020B07030201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942"/>
                    </a14:imgEffect>
                    <a14:imgEffect>
                      <a14:saturation sat="1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81" t="20039" r="2201" b="20390"/>
          <a:stretch/>
        </p:blipFill>
        <p:spPr>
          <a:xfrm>
            <a:off x="3863734" y="2503099"/>
            <a:ext cx="3620012" cy="2210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6720" y="1791263"/>
            <a:ext cx="3688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Franklin Gothic Demi" panose="020B0703020102020204" pitchFamily="34" charset="0"/>
              </a:rPr>
              <a:t>ЭМБЛЕМА</a:t>
            </a:r>
          </a:p>
          <a:p>
            <a:r>
              <a:rPr lang="ru-RU" dirty="0">
                <a:latin typeface="Franklin Gothic Demi" panose="020B0703020102020204" pitchFamily="34" charset="0"/>
              </a:rPr>
              <a:t>Четыре элемента, которые обозначают направление спортивного клуба «Спарта»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720" y="3378012"/>
            <a:ext cx="3616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ЦЕЛЬ</a:t>
            </a:r>
            <a:r>
              <a:rPr lang="en-US" sz="2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:</a:t>
            </a:r>
            <a:endParaRPr lang="ru-RU" sz="20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r>
              <a:rPr lang="ru-RU" dirty="0">
                <a:latin typeface="Franklin Gothic Demi" panose="020B0703020102020204" pitchFamily="34" charset="0"/>
              </a:rPr>
              <a:t>Целью деятельности клуба является формирование</a:t>
            </a:r>
          </a:p>
          <a:p>
            <a:r>
              <a:rPr lang="ru-RU" dirty="0">
                <a:latin typeface="Franklin Gothic Demi" panose="020B0703020102020204" pitchFamily="34" charset="0"/>
              </a:rPr>
              <a:t>потребностей в здоровом образе жизни и систематических</a:t>
            </a:r>
          </a:p>
          <a:p>
            <a:r>
              <a:rPr lang="ru-RU" dirty="0">
                <a:latin typeface="Franklin Gothic Demi" panose="020B0703020102020204" pitchFamily="34" charset="0"/>
              </a:rPr>
              <a:t>занятиях физической культурой и спортом у обучающихся Гимназии, а также</a:t>
            </a:r>
          </a:p>
          <a:p>
            <a:r>
              <a:rPr lang="ru-RU" dirty="0">
                <a:latin typeface="Franklin Gothic Demi" panose="020B0703020102020204" pitchFamily="34" charset="0"/>
              </a:rPr>
              <a:t>развитие в Гимназии традиционных видов спорта.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66626" y="200221"/>
            <a:ext cx="47904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Franklin Gothic Demi" panose="020B0703020102020204" pitchFamily="34" charset="0"/>
              </a:rPr>
              <a:t>МИССИЯ КЛУБА</a:t>
            </a:r>
            <a:r>
              <a:rPr lang="en-US" dirty="0">
                <a:solidFill>
                  <a:srgbClr val="C00000"/>
                </a:solidFill>
                <a:latin typeface="Franklin Gothic Demi" panose="020B0703020102020204" pitchFamily="34" charset="0"/>
              </a:rPr>
              <a:t>:</a:t>
            </a:r>
            <a:endParaRPr lang="ru-RU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r>
              <a:rPr lang="ru-RU" dirty="0">
                <a:latin typeface="Franklin Gothic Demi" panose="020B0703020102020204" pitchFamily="34" charset="0"/>
              </a:rPr>
              <a:t>1. вовлечение обучающихся в систематические занятия физической</a:t>
            </a:r>
          </a:p>
          <a:p>
            <a:r>
              <a:rPr lang="ru-RU" dirty="0">
                <a:latin typeface="Franklin Gothic Demi" panose="020B0703020102020204" pitchFamily="34" charset="0"/>
              </a:rPr>
              <a:t>культурой и спортом;</a:t>
            </a:r>
          </a:p>
          <a:p>
            <a:r>
              <a:rPr lang="ru-RU" dirty="0">
                <a:latin typeface="Franklin Gothic Demi" panose="020B0703020102020204" pitchFamily="34" charset="0"/>
              </a:rPr>
              <a:t>2.повышение мотивации к укреплению здоровья;</a:t>
            </a:r>
          </a:p>
          <a:p>
            <a:r>
              <a:rPr lang="ru-RU" dirty="0">
                <a:latin typeface="Franklin Gothic Demi" panose="020B0703020102020204" pitchFamily="34" charset="0"/>
              </a:rPr>
              <a:t>3. организация физкультурно-спортивной работы Гимназии во внеурочное</a:t>
            </a:r>
          </a:p>
          <a:p>
            <a:r>
              <a:rPr lang="ru-RU" dirty="0">
                <a:latin typeface="Franklin Gothic Demi" panose="020B0703020102020204" pitchFamily="34" charset="0"/>
              </a:rPr>
              <a:t>время.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78386" y="3192788"/>
            <a:ext cx="2816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ДЕВИЗ КЛУБА: </a:t>
            </a:r>
          </a:p>
          <a:p>
            <a:r>
              <a:rPr lang="ru-RU" sz="2400" dirty="0">
                <a:latin typeface="Franklin Gothic Demi" panose="020B0703020102020204" pitchFamily="34" charset="0"/>
              </a:rPr>
              <a:t>«Вперёд к успеху!»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86791" y="4778173"/>
            <a:ext cx="2999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Franklin Gothic Demi" panose="020B0703020102020204" pitchFamily="34" charset="0"/>
              </a:rPr>
              <a:t>НАПРАВЛЕНИЯ РАБОТЫ</a:t>
            </a:r>
            <a:r>
              <a:rPr lang="en-US" dirty="0">
                <a:solidFill>
                  <a:srgbClr val="C00000"/>
                </a:solidFill>
                <a:latin typeface="Franklin Gothic Demi" panose="020B0703020102020204" pitchFamily="34" charset="0"/>
              </a:rPr>
              <a:t>:</a:t>
            </a:r>
            <a:endParaRPr lang="ru-RU" dirty="0">
              <a:latin typeface="Franklin Gothic Demi" panose="020B07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Demi" panose="020B0703020102020204" pitchFamily="34" charset="0"/>
              </a:rPr>
              <a:t>СПОРТИВНОЕ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Demi" panose="020B0703020102020204" pitchFamily="34" charset="0"/>
              </a:rPr>
              <a:t>ПРОСВЕТИТЕЛЬСКОЕ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>
                <a:latin typeface="Franklin Gothic Demi" panose="020B0703020102020204" pitchFamily="34" charset="0"/>
              </a:rPr>
              <a:t>ОЗДОРОВИТЕЛЬНОЕ</a:t>
            </a:r>
          </a:p>
        </p:txBody>
      </p:sp>
    </p:spTree>
    <p:extLst>
      <p:ext uri="{BB962C8B-B14F-4D97-AF65-F5344CB8AC3E}">
        <p14:creationId xmlns:p14="http://schemas.microsoft.com/office/powerpoint/2010/main" val="28444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2" y="174076"/>
            <a:ext cx="963744" cy="147637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656" y="559925"/>
            <a:ext cx="3322971" cy="3176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064000"/>
            <a:ext cx="5977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Директор МОУ Гимназии №16</a:t>
            </a:r>
            <a:endParaRPr lang="ru-RU" sz="2800" dirty="0">
              <a:latin typeface="Franklin Gothic Demi" panose="020B0703020102020204" pitchFamily="34" charset="0"/>
            </a:endParaRPr>
          </a:p>
          <a:p>
            <a:pPr algn="ctr"/>
            <a:r>
              <a:rPr lang="ru-RU" sz="3200" dirty="0">
                <a:latin typeface="Franklin Gothic Demi" panose="020B0703020102020204" pitchFamily="34" charset="0"/>
              </a:rPr>
              <a:t>АНДРЕЙ ВЛАДИМИРОВИЧ СЕЛЕЗНЁВ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8010" y="555405"/>
            <a:ext cx="3378532" cy="3178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4369" y="4064000"/>
            <a:ext cx="5584053" cy="153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Руководитель ШСК «Спарта»</a:t>
            </a:r>
            <a:endParaRPr lang="ru-RU" sz="2800" dirty="0">
              <a:latin typeface="Franklin Gothic Demi" panose="020B0703020102020204" pitchFamily="34" charset="0"/>
            </a:endParaRPr>
          </a:p>
          <a:p>
            <a:pPr algn="ctr"/>
            <a:r>
              <a:rPr lang="ru-RU" sz="3200" dirty="0">
                <a:latin typeface="Franklin Gothic Demi" panose="020B0703020102020204" pitchFamily="34" charset="0"/>
              </a:rPr>
              <a:t>ПОПОВ ЕВГЕНИЙ ВЛАДИМИРОВИЧ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9370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37" y="151181"/>
            <a:ext cx="811203" cy="12426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0764" y="1531035"/>
            <a:ext cx="4846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2 ноября 2021 года </a:t>
            </a:r>
            <a:br>
              <a:rPr lang="ru-RU" sz="2800" dirty="0">
                <a:latin typeface="Franklin Gothic Demi" panose="020B0703020102020204" pitchFamily="34" charset="0"/>
              </a:rPr>
            </a:br>
            <a:r>
              <a:rPr lang="ru-RU" sz="2800" dirty="0">
                <a:latin typeface="Franklin Gothic Demi" panose="020B0703020102020204" pitchFamily="34" charset="0"/>
              </a:rPr>
              <a:t>состоялся первый сбор спортивного клуба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40498" y="1393875"/>
            <a:ext cx="6946161" cy="4627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724" y="4205873"/>
            <a:ext cx="426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определили</a:t>
            </a:r>
            <a:r>
              <a:rPr lang="en-US" sz="2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:</a:t>
            </a:r>
            <a:r>
              <a:rPr lang="ru-RU" sz="2800" dirty="0">
                <a:latin typeface="Franklin Gothic Demi" panose="020B0703020102020204" pitchFamily="34" charset="0"/>
              </a:rPr>
              <a:t> </a:t>
            </a:r>
            <a:br>
              <a:rPr lang="ru-RU" sz="2800" dirty="0">
                <a:latin typeface="Franklin Gothic Demi" panose="020B0703020102020204" pitchFamily="34" charset="0"/>
              </a:rPr>
            </a:br>
            <a:r>
              <a:rPr lang="ru-RU" sz="2800" dirty="0">
                <a:latin typeface="Franklin Gothic Demi" panose="020B0703020102020204" pitchFamily="34" charset="0"/>
              </a:rPr>
              <a:t>- миссию клуба</a:t>
            </a:r>
            <a:br>
              <a:rPr lang="ru-RU" sz="2800" dirty="0">
                <a:latin typeface="Franklin Gothic Demi" panose="020B0703020102020204" pitchFamily="34" charset="0"/>
              </a:rPr>
            </a:br>
            <a:r>
              <a:rPr lang="ru-RU" sz="2800" dirty="0">
                <a:latin typeface="Franklin Gothic Demi" panose="020B0703020102020204" pitchFamily="34" charset="0"/>
              </a:rPr>
              <a:t>- направления работы</a:t>
            </a:r>
            <a:br>
              <a:rPr lang="ru-RU" sz="2800" dirty="0">
                <a:latin typeface="Franklin Gothic Demi" panose="020B0703020102020204" pitchFamily="34" charset="0"/>
              </a:rPr>
            </a:br>
            <a:r>
              <a:rPr lang="ru-RU" sz="2800" dirty="0">
                <a:latin typeface="Franklin Gothic Demi" panose="020B0703020102020204" pitchFamily="34" charset="0"/>
              </a:rPr>
              <a:t>- варианты названия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312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1" name="Rectangle 108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03BAF1-D4BF-4E65-8C8C-2139834D8A5F}"/>
              </a:ext>
            </a:extLst>
          </p:cNvPr>
          <p:cNvSpPr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02" name="Oval 108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19103-52E4-435E-8A4C-41626A5EC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0"/>
          <a:stretch/>
        </p:blipFill>
        <p:spPr>
          <a:xfrm>
            <a:off x="8116784" y="3579949"/>
            <a:ext cx="4088913" cy="3362359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088" name="Arc 108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F8E8A1-3738-48EB-B2F2-680542C32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1072" y="0"/>
            <a:ext cx="3728892" cy="3112797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79" y="104144"/>
            <a:ext cx="931761" cy="1427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480" y="3063707"/>
            <a:ext cx="5445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39D29B-9780-4CB1-A07D-07C651241241}"/>
              </a:ext>
            </a:extLst>
          </p:cNvPr>
          <p:cNvSpPr/>
          <p:nvPr/>
        </p:nvSpPr>
        <p:spPr>
          <a:xfrm>
            <a:off x="81711" y="1825624"/>
            <a:ext cx="6371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Многократные победи</a:t>
            </a:r>
            <a:r>
              <a:rPr lang="ru-RU" sz="2400" dirty="0"/>
              <a:t>тели</a:t>
            </a:r>
            <a:r>
              <a:rPr lang="en-US" sz="2400" dirty="0"/>
              <a:t> и призеры Первенства Области, финалисты Первенства России, </a:t>
            </a:r>
            <a:r>
              <a:rPr lang="en-US" sz="2400" dirty="0" err="1"/>
              <a:t>победили</a:t>
            </a:r>
            <a:r>
              <a:rPr lang="en-US" sz="2400" dirty="0"/>
              <a:t> Ю</a:t>
            </a:r>
            <a:r>
              <a:rPr lang="ru-RU" sz="2400" dirty="0"/>
              <a:t>ФО</a:t>
            </a:r>
            <a:r>
              <a:rPr lang="en-US" sz="2400" dirty="0"/>
              <a:t>, бронзовые призеры Всероссийского финала чемпионата по баскетболу среди школьных команд.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D3747F-4500-449C-80C5-29A299B19CC0}"/>
              </a:ext>
            </a:extLst>
          </p:cNvPr>
          <p:cNvSpPr/>
          <p:nvPr/>
        </p:nvSpPr>
        <p:spPr>
          <a:xfrm>
            <a:off x="-1" y="3936191"/>
            <a:ext cx="6371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«Баскетбол для нас стал неотъемлемой частью жизни. Мы занимаемся уже почти 9 лет этим видом спорта.»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4263E-62B5-4E8A-B267-02C97F9C8FB4}"/>
              </a:ext>
            </a:extLst>
          </p:cNvPr>
          <p:cNvSpPr txBox="1"/>
          <p:nvPr/>
        </p:nvSpPr>
        <p:spPr>
          <a:xfrm>
            <a:off x="9221498" y="626067"/>
            <a:ext cx="3798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Байрамов </a:t>
            </a:r>
            <a:r>
              <a:rPr lang="ru-RU" sz="2400" i="1" dirty="0" err="1"/>
              <a:t>Мирзахан</a:t>
            </a:r>
            <a:endParaRPr lang="ru-RU" sz="2400" i="1" dirty="0"/>
          </a:p>
          <a:p>
            <a:r>
              <a:rPr lang="ru-RU" i="1" dirty="0"/>
              <a:t>                (10 класс)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F3EB1-40B0-4994-A269-73EA8A646590}"/>
              </a:ext>
            </a:extLst>
          </p:cNvPr>
          <p:cNvSpPr txBox="1"/>
          <p:nvPr/>
        </p:nvSpPr>
        <p:spPr>
          <a:xfrm>
            <a:off x="6611802" y="5617115"/>
            <a:ext cx="2606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Якунин Максим</a:t>
            </a:r>
          </a:p>
          <a:p>
            <a:pPr algn="ctr"/>
            <a:r>
              <a:rPr lang="ru-RU" i="1" dirty="0"/>
              <a:t>(10 класс)</a:t>
            </a:r>
          </a:p>
        </p:txBody>
      </p:sp>
    </p:spTree>
    <p:extLst>
      <p:ext uri="{BB962C8B-B14F-4D97-AF65-F5344CB8AC3E}">
        <p14:creationId xmlns:p14="http://schemas.microsoft.com/office/powerpoint/2010/main" val="382666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B3968B-A231-466F-A7B1-E3A716F4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93" y="10"/>
            <a:ext cx="4063359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B68126-7C5F-4FB1-9E8F-2EDE2300A720}"/>
              </a:ext>
            </a:extLst>
          </p:cNvPr>
          <p:cNvSpPr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Кикбоксинг</a:t>
            </a:r>
            <a:r>
              <a:rPr lang="en-US" sz="2200" dirty="0"/>
              <a:t> </a:t>
            </a:r>
            <a:r>
              <a:rPr lang="en-US" sz="2200" dirty="0" err="1"/>
              <a:t>воспитал</a:t>
            </a:r>
            <a:r>
              <a:rPr lang="en-US" sz="2200" dirty="0"/>
              <a:t> </a:t>
            </a:r>
            <a:r>
              <a:rPr lang="en-US" sz="2200" dirty="0" err="1"/>
              <a:t>во</a:t>
            </a:r>
            <a:r>
              <a:rPr lang="en-US" sz="2200" dirty="0"/>
              <a:t> </a:t>
            </a:r>
            <a:r>
              <a:rPr lang="en-US" sz="2200" dirty="0" err="1"/>
              <a:t>мне</a:t>
            </a:r>
            <a:r>
              <a:rPr lang="en-US" sz="2200" dirty="0"/>
              <a:t> </a:t>
            </a:r>
            <a:r>
              <a:rPr lang="en-US" sz="2200" dirty="0" err="1"/>
              <a:t>множество</a:t>
            </a:r>
            <a:r>
              <a:rPr lang="en-US" sz="2200" dirty="0"/>
              <a:t> </a:t>
            </a:r>
            <a:r>
              <a:rPr lang="en-US" sz="2200" dirty="0" err="1"/>
              <a:t>различных</a:t>
            </a:r>
            <a:r>
              <a:rPr lang="en-US" sz="2200" dirty="0"/>
              <a:t> </a:t>
            </a:r>
            <a:r>
              <a:rPr lang="en-US" sz="2200" dirty="0" err="1"/>
              <a:t>положительных</a:t>
            </a:r>
            <a:r>
              <a:rPr lang="en-US" sz="2200" dirty="0"/>
              <a:t> </a:t>
            </a:r>
            <a:r>
              <a:rPr lang="en-US" sz="2200" dirty="0" err="1"/>
              <a:t>качеств</a:t>
            </a:r>
            <a:r>
              <a:rPr lang="en-US" sz="2200" dirty="0"/>
              <a:t>. Я </a:t>
            </a:r>
            <a:r>
              <a:rPr lang="en-US" sz="2200" dirty="0" err="1"/>
              <a:t>занимаюсь</a:t>
            </a:r>
            <a:r>
              <a:rPr lang="en-US" sz="2200" dirty="0"/>
              <a:t> </a:t>
            </a:r>
            <a:r>
              <a:rPr lang="en-US" sz="2200" dirty="0" err="1"/>
              <a:t>данным</a:t>
            </a:r>
            <a:r>
              <a:rPr lang="en-US" sz="2200" dirty="0"/>
              <a:t> </a:t>
            </a:r>
            <a:r>
              <a:rPr lang="en-US" sz="2200" dirty="0" err="1"/>
              <a:t>видом</a:t>
            </a:r>
            <a:r>
              <a:rPr lang="en-US" sz="2200" dirty="0"/>
              <a:t> </a:t>
            </a:r>
            <a:r>
              <a:rPr lang="en-US" sz="2200" dirty="0" err="1"/>
              <a:t>спорта</a:t>
            </a:r>
            <a:r>
              <a:rPr lang="en-US" sz="2200" dirty="0"/>
              <a:t> </a:t>
            </a:r>
            <a:r>
              <a:rPr lang="en-US" sz="2200" dirty="0" err="1"/>
              <a:t>уже</a:t>
            </a:r>
            <a:r>
              <a:rPr lang="en-US" sz="2200" dirty="0"/>
              <a:t> </a:t>
            </a:r>
            <a:r>
              <a:rPr lang="en-US" sz="2200" dirty="0" err="1"/>
              <a:t>около</a:t>
            </a:r>
            <a:r>
              <a:rPr lang="en-US" sz="2200" dirty="0"/>
              <a:t> 6 </a:t>
            </a:r>
            <a:r>
              <a:rPr lang="en-US" sz="2200" dirty="0" err="1"/>
              <a:t>лет</a:t>
            </a:r>
            <a:r>
              <a:rPr lang="en-US" sz="2200" dirty="0"/>
              <a:t> и </a:t>
            </a:r>
            <a:r>
              <a:rPr lang="en-US" sz="2200" dirty="0" err="1"/>
              <a:t>являюсь</a:t>
            </a:r>
            <a:r>
              <a:rPr lang="en-US" sz="2200" dirty="0"/>
              <a:t> </a:t>
            </a:r>
            <a:r>
              <a:rPr lang="en-US" sz="2200" dirty="0" err="1"/>
              <a:t>многократным</a:t>
            </a:r>
            <a:r>
              <a:rPr lang="en-US" sz="2200" dirty="0"/>
              <a:t> </a:t>
            </a:r>
            <a:r>
              <a:rPr lang="en-US" sz="2200" dirty="0" err="1"/>
              <a:t>победителем</a:t>
            </a:r>
            <a:r>
              <a:rPr lang="en-US" sz="2200" dirty="0"/>
              <a:t> </a:t>
            </a:r>
            <a:r>
              <a:rPr lang="en-US" sz="2200" dirty="0" err="1"/>
              <a:t>областных</a:t>
            </a:r>
            <a:r>
              <a:rPr lang="en-US" sz="2200" dirty="0"/>
              <a:t> </a:t>
            </a:r>
            <a:r>
              <a:rPr lang="en-US" sz="2200" dirty="0" err="1"/>
              <a:t>турниров</a:t>
            </a:r>
            <a:r>
              <a:rPr lang="en-US" sz="2200" dirty="0"/>
              <a:t> , </a:t>
            </a:r>
            <a:r>
              <a:rPr lang="en-US" sz="2200" dirty="0" err="1"/>
              <a:t>двухкратным</a:t>
            </a:r>
            <a:r>
              <a:rPr lang="en-US" sz="2200" dirty="0"/>
              <a:t> </a:t>
            </a:r>
            <a:r>
              <a:rPr lang="en-US" sz="2200" dirty="0" err="1"/>
              <a:t>победетилем</a:t>
            </a:r>
            <a:r>
              <a:rPr lang="en-US" sz="2200" dirty="0"/>
              <a:t> ЮФО и </a:t>
            </a:r>
            <a:r>
              <a:rPr lang="en-US" sz="2200" dirty="0" err="1"/>
              <a:t>победителем</a:t>
            </a:r>
            <a:r>
              <a:rPr lang="en-US" sz="2200" dirty="0"/>
              <a:t> </a:t>
            </a:r>
            <a:r>
              <a:rPr lang="en-US" sz="2200" dirty="0" err="1"/>
              <a:t>Первенства</a:t>
            </a:r>
            <a:r>
              <a:rPr lang="en-US" sz="2200" dirty="0"/>
              <a:t> </a:t>
            </a:r>
            <a:r>
              <a:rPr lang="en-US" sz="2200" dirty="0" err="1"/>
              <a:t>России</a:t>
            </a:r>
            <a:r>
              <a:rPr lang="en-US" sz="2200" dirty="0"/>
              <a:t> </a:t>
            </a:r>
            <a:r>
              <a:rPr lang="en-US" sz="2200" dirty="0" err="1"/>
              <a:t>среди</a:t>
            </a:r>
            <a:r>
              <a:rPr lang="en-US" sz="2200" dirty="0"/>
              <a:t> </a:t>
            </a:r>
            <a:r>
              <a:rPr lang="en-US" sz="2200" dirty="0" err="1"/>
              <a:t>юниоров</a:t>
            </a:r>
            <a:r>
              <a:rPr lang="en-US" sz="2200" dirty="0"/>
              <a:t> , в </a:t>
            </a:r>
            <a:r>
              <a:rPr lang="en-US" sz="2200" dirty="0" err="1"/>
              <a:t>котором</a:t>
            </a:r>
            <a:r>
              <a:rPr lang="en-US" sz="2200" dirty="0"/>
              <a:t> </a:t>
            </a:r>
            <a:r>
              <a:rPr lang="en-US" sz="2200" dirty="0" err="1"/>
              <a:t>мне</a:t>
            </a:r>
            <a:r>
              <a:rPr lang="en-US" sz="2200" dirty="0"/>
              <a:t> </a:t>
            </a:r>
            <a:r>
              <a:rPr lang="en-US" sz="2200" dirty="0" err="1"/>
              <a:t>удалось</a:t>
            </a:r>
            <a:r>
              <a:rPr lang="en-US" sz="2200" dirty="0"/>
              <a:t> </a:t>
            </a:r>
            <a:r>
              <a:rPr lang="en-US" sz="2200" dirty="0" err="1"/>
              <a:t>выполнить</a:t>
            </a:r>
            <a:r>
              <a:rPr lang="en-US" sz="2200" dirty="0"/>
              <a:t> </a:t>
            </a:r>
            <a:r>
              <a:rPr lang="en-US" sz="2200" dirty="0" err="1"/>
              <a:t>норматив</a:t>
            </a:r>
            <a:r>
              <a:rPr lang="en-US" sz="2200" dirty="0"/>
              <a:t> </a:t>
            </a:r>
            <a:r>
              <a:rPr lang="en-US" sz="2200" dirty="0" err="1"/>
              <a:t>Мастера</a:t>
            </a:r>
            <a:r>
              <a:rPr lang="en-US" sz="2200" dirty="0"/>
              <a:t> </a:t>
            </a:r>
            <a:r>
              <a:rPr lang="en-US" sz="2200" dirty="0" err="1"/>
              <a:t>спорта</a:t>
            </a:r>
            <a:r>
              <a:rPr lang="en-US" sz="2200" dirty="0"/>
              <a:t> </a:t>
            </a:r>
            <a:r>
              <a:rPr lang="en-US" sz="2200" dirty="0" err="1"/>
              <a:t>России</a:t>
            </a:r>
            <a:r>
              <a:rPr lang="en-US" sz="2200" dirty="0"/>
              <a:t>.</a:t>
            </a:r>
            <a:r>
              <a:rPr lang="ru-RU" sz="2200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В 2022 году стал именным стипендиатом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</a:rPr>
              <a:t>Волгоградской области.  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46786B-5B90-4A73-958B-15F4AD703D6D}"/>
              </a:ext>
            </a:extLst>
          </p:cNvPr>
          <p:cNvSpPr/>
          <p:nvPr/>
        </p:nvSpPr>
        <p:spPr>
          <a:xfrm>
            <a:off x="7452863" y="2110401"/>
            <a:ext cx="4540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/>
              <a:t> </a:t>
            </a:r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18202-E74C-4B75-A8A4-21ACE05338F3}"/>
              </a:ext>
            </a:extLst>
          </p:cNvPr>
          <p:cNvSpPr txBox="1"/>
          <p:nvPr/>
        </p:nvSpPr>
        <p:spPr>
          <a:xfrm>
            <a:off x="4657346" y="958789"/>
            <a:ext cx="689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Слащёв Семён </a:t>
            </a:r>
          </a:p>
          <a:p>
            <a:pPr algn="ctr"/>
            <a:r>
              <a:rPr lang="ru-RU" sz="2400" i="1" dirty="0"/>
              <a:t>(10 класс, мастер спорта по кикбоксингу)</a:t>
            </a:r>
          </a:p>
        </p:txBody>
      </p:sp>
      <p:pic>
        <p:nvPicPr>
          <p:cNvPr id="8" name="Picture 2" descr="https://lh3.googleusercontent.com/p/AF1QipNf0ghWhyCJTn6ENEEkSK84tr9RI1q6CLw5LKxL=w600-k">
            <a:extLst>
              <a:ext uri="{FF2B5EF4-FFF2-40B4-BE49-F238E27FC236}">
                <a16:creationId xmlns:a16="http://schemas.microsoft.com/office/drawing/2014/main" id="{F2572BDB-C67D-4AFE-9027-8C961843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4449" y="168084"/>
            <a:ext cx="908489" cy="1391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85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8256" y="5300346"/>
            <a:ext cx="963744" cy="14763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2975" y="1398504"/>
            <a:ext cx="3707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Январь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Соревнования по баскетболу среди 8-9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классов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975" y="114452"/>
            <a:ext cx="4256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Декабрь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Турнир по настольному теннису среди учащихся гимназии 16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766" y="2990333"/>
            <a:ext cx="5067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Февраль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Волейбол (родители учащихся, учащиеся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Гимназии)</a:t>
            </a:r>
          </a:p>
        </p:txBody>
      </p:sp>
      <p:pic>
        <p:nvPicPr>
          <p:cNvPr id="3074" name="Picture 2" descr="https://sun9-68.userapi.com/impg/-X0ZNiL0oslq9EVlNWCeWLcVrYk5MMQfnU8nPA/bs6SvSyGfzQ.jpg?size=1280x960&amp;quality=95&amp;sign=c8fcb76172901a83ded5fee0d2ee9f8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4155" y="3251200"/>
            <a:ext cx="4911678" cy="256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0.userapi.com/impg/ILJvh-r0DvnHcFOxCEG1C-PkLic-hrscLC1TmQ/evFh3mRHIhI.jpg?size=1280x1020&amp;quality=96&amp;sign=8533736166ab4021840616f48adb10b3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0482" y="3945193"/>
            <a:ext cx="4259884" cy="2572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9489" y="545630"/>
            <a:ext cx="4079679" cy="256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9496" y="548303"/>
            <a:ext cx="3302210" cy="2603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3.googleusercontent.com/p/AF1QipNf0ghWhyCJTn6ENEEkSK84tr9RI1q6CLw5LKxL=w600-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7772" y="88266"/>
            <a:ext cx="652030" cy="9988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4480" y="218907"/>
            <a:ext cx="505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Январь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Соревнования по баскетболу среди 10-11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классов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480" y="1296125"/>
            <a:ext cx="562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Декабрь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Соревнования для начальной школы 1-4 классы «Веселые старты»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480" y="2339241"/>
            <a:ext cx="69153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Февраль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Турнир по волейболу среди учителей,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 учеников Гимназии,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родителей учащихся и</a:t>
            </a:r>
          </a:p>
          <a:p>
            <a:r>
              <a:rPr lang="ru-RU" sz="2000" dirty="0">
                <a:latin typeface="Franklin Gothic Demi" panose="020B0703020102020204" pitchFamily="34" charset="0"/>
              </a:rPr>
              <a:t>выпускников</a:t>
            </a:r>
          </a:p>
          <a:p>
            <a:endParaRPr lang="ru-RU" sz="2000" dirty="0">
              <a:latin typeface="Franklin Gothic Demi" panose="020B0703020102020204" pitchFamily="34" charset="0"/>
            </a:endParaRPr>
          </a:p>
        </p:txBody>
      </p:sp>
      <p:pic>
        <p:nvPicPr>
          <p:cNvPr id="4098" name="Picture 2" descr="https://sun9-85.userapi.com/impg/S62n5fe448SjbfYRP9PLL8qUtpIjYQPjWlZtPw/NNFf2EvlGzo.jpg?size=1280x853&amp;quality=95&amp;sign=a52d9fc3769b53c91d87f366cdf5b40b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4957" y="3860034"/>
            <a:ext cx="4517808" cy="2794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5.userapi.com/impg/kisjpmb5GOEBQRe_SsFifDMsrBV-HM1WCkg8ZQ/mLpyvyqC6qE.jpg?size=1080x720&amp;quality=95&amp;sign=37ed1869c455bc631d7792fcf712ed0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06" y="4087232"/>
            <a:ext cx="3710048" cy="2473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42.userapi.com/impg/WLc7qJIXt_sc9s4YXWQ84l--Ep18Y-kOsWz_Aw/GWdUuQPuxWU.jpg?size=1280x853&amp;quality=95&amp;sign=d6cd9298c619877774ac19207b44a99a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5963" y="549832"/>
            <a:ext cx="5867560" cy="3145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12021A-B4FA-4022-8378-3C813AFE9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746" y="3859711"/>
            <a:ext cx="2476871" cy="278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37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442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Dubai Medium</vt:lpstr>
      <vt:lpstr>Franklin Gothic Demi</vt:lpstr>
      <vt:lpstr>Monotype Corsiva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vetal</cp:lastModifiedBy>
  <cp:revision>19</cp:revision>
  <dcterms:created xsi:type="dcterms:W3CDTF">2022-08-08T17:36:23Z</dcterms:created>
  <dcterms:modified xsi:type="dcterms:W3CDTF">2022-08-17T06:07:22Z</dcterms:modified>
</cp:coreProperties>
</file>