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8" r:id="rId5"/>
    <p:sldId id="258" r:id="rId6"/>
    <p:sldId id="269" r:id="rId7"/>
    <p:sldId id="259" r:id="rId8"/>
    <p:sldId id="260" r:id="rId9"/>
    <p:sldId id="267" r:id="rId10"/>
    <p:sldId id="264" r:id="rId11"/>
    <p:sldId id="263" r:id="rId12"/>
    <p:sldId id="262" r:id="rId13"/>
    <p:sldId id="261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BAA5DB-80B5-4CE8-A28D-A49E0AA03C7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4553EE-5C52-4021-82EB-210E530F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улица 51-й Гвардейской дивизии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Презентация на тему:</a:t>
            </a:r>
            <a:endParaRPr lang="ru-RU" sz="4000" dirty="0"/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323528" y="4293096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ученица 5 «б» класса МОУ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Гимназии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Жарова Маргарита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88640"/>
            <a:ext cx="3130800" cy="375245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8784976" cy="266429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В ночь на 26 января командующий Донским фронтом К.К. Рокоссовский дал приказ прорваться на Мамаев курган и завершить расчленение остатков окруженных немецких войск. Утром этого дня под музыку оркестра воины 51-й дивизии перешли в атаку и вместе с частями 121-й танковой бригады и 52-й дивизии на склонах кургана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соединились с частями 13-й гвардейской и 284-й стрелковой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дивизий 62-й армии – военная, а равно с ней и историческая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задачи были выполнены. </a:t>
            </a:r>
          </a:p>
          <a:p>
            <a:pPr algn="just"/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88640"/>
            <a:ext cx="6314006" cy="36004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3861048"/>
            <a:ext cx="8784976" cy="273630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С октября 1943 до начала января 1944 года дивизия в составе 2-го Прибалтийского фронта занимала оборону северо-западнее г. Невель, а затем принимала участие в разгроме </a:t>
            </a:r>
            <a:r>
              <a:rPr lang="ru-RU" sz="1800" dirty="0" err="1" smtClean="0"/>
              <a:t>Невельской</a:t>
            </a:r>
            <a:r>
              <a:rPr lang="ru-RU" sz="1800" dirty="0" smtClean="0"/>
              <a:t> группировки противника.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В феврале 1944 г. дивизия в составе армии передана 1-му Прибалтийскому фронту. С 23 июня 1944 года в составе 1-го Прибалтийского фронта участвовала в Белорусской наступательной операции «Багратион»,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пройдя с непрерывными боями путь в 250 км, форсировав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четыре водные преграды, в том числе дважды реку Западная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Двина.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544616" cy="424847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4437112"/>
            <a:ext cx="8568952" cy="2088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В ходе операции «Багратион» наши войска замкнули кольцо сопротивления вокруг Витебской группировки немцев и 4 июля 1944 года освободили г. Полоцк. За успешные бои с 22 июня по 5 июля 1944 года дивизии присвоено почётное наименование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«Витебская» а трем ее полкам (154, 156 и 158-й) было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присвоено наименование «Полоцкие».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003563" cy="266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3645024"/>
            <a:ext cx="8424936" cy="295232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В начале октября 1944г. дивизия участвует в наступлении на </a:t>
            </a:r>
            <a:r>
              <a:rPr lang="ru-RU" sz="1800" dirty="0" err="1" smtClean="0"/>
              <a:t>Мемельском</a:t>
            </a:r>
            <a:r>
              <a:rPr lang="ru-RU" sz="1800" dirty="0" smtClean="0"/>
              <a:t> направлении. В результате успешно проведенной операции на Курляндском полуострове в окружение попали до 40 дивизий группы армий «Север». За 5 дней дивизия продвинулась на 90 км, уничтожив и захватив при этом  32 танка, 759 винтовок и автоматов, 125 пулемётов и много другого имущества.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За успешные осенние бои 1944 года 156-й и 158-й стрелковые полки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были награждены орденами Кутузова 3-й степени и Красного Знамени.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1609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384042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72343"/>
            <a:ext cx="4656415" cy="299174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3356992"/>
            <a:ext cx="8640960" cy="309634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В дальнейших боях октябрь 1944 — май 1945 года дивизия провела ряд наступательных боёв в районе Приекуле.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Здесь в Прибалтике 51-я гвардейская стрелковая дивизия закончила войну, пройдя с боями за четыре года 12 000 км.</a:t>
            </a:r>
          </a:p>
          <a:p>
            <a:pPr algn="just">
              <a:spcBef>
                <a:spcPts val="0"/>
              </a:spcBef>
            </a:pPr>
            <a:endParaRPr lang="ru-RU" sz="2000" dirty="0"/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В честь воинов 51-й гвардейской дивизии названа улица в Дзержинском районе города Волгограда.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Мы должны помнить подвиги тех, кто защищал нашу Родину,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боролся за каждый сантиметр земли, тех, кто подарил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нам мирное небо над головой.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8640960" cy="30963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7200" dirty="0" smtClean="0"/>
              <a:t>Спасибо</a:t>
            </a:r>
          </a:p>
          <a:p>
            <a:pPr algn="ctr">
              <a:spcBef>
                <a:spcPts val="0"/>
              </a:spcBef>
            </a:pPr>
            <a:r>
              <a:rPr lang="ru-RU" sz="7200" dirty="0" smtClean="0"/>
              <a:t>за</a:t>
            </a:r>
          </a:p>
          <a:p>
            <a:pPr algn="ctr">
              <a:spcBef>
                <a:spcPts val="0"/>
              </a:spcBef>
            </a:pPr>
            <a:r>
              <a:rPr lang="ru-RU" sz="7200" dirty="0" smtClean="0"/>
              <a:t>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8584"/>
            <a:ext cx="8496944" cy="382062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4221088"/>
            <a:ext cx="8151440" cy="20804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Волгоград – единственный город нашей страны, где в честь героев названы порядка 60 процентов улиц. И неслучайно. Ведь в далёком 1943 году здесь, на этой священной земле, после череды поражений наступила победа, ставшая переломной в ходе Великой Отечественной войны.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6632"/>
            <a:ext cx="6624736" cy="390452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4221088"/>
            <a:ext cx="8151440" cy="20804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51-я гвардейская стрелковая дивизия (76-я стрелковая) прошла большой, трудный и славный путь по дорогам войны. Выполняя с честью свой воинский долг на всех участках Великой Отечественной войны, она внесла свой вклад в дело общей победы над врагом, в том числе и на Сталинградской земле.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2743200" cy="36576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4365104"/>
            <a:ext cx="8367464" cy="193646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Первым командующим 76-й стрелковой дивизии был полковник В.А. Пеньковский, который в начале августа 1942 г. был переведен начальником штаба 21-й армии. Недолго командовал дивизией подполковник Б.Д. Шевченко, а с 14 августа командовать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дивизией было приказано полковнику Николаю </a:t>
            </a:r>
          </a:p>
          <a:p>
            <a:pPr algn="just">
              <a:spcBef>
                <a:spcPts val="0"/>
              </a:spcBef>
            </a:pPr>
            <a:r>
              <a:rPr lang="ru-RU" sz="2000" dirty="0" err="1" smtClean="0"/>
              <a:t>Тариеловичу</a:t>
            </a:r>
            <a:r>
              <a:rPr lang="ru-RU" sz="2000" dirty="0" smtClean="0"/>
              <a:t> </a:t>
            </a:r>
            <a:r>
              <a:rPr lang="ru-RU" sz="2000" dirty="0" err="1" smtClean="0"/>
              <a:t>Таварткиладзе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Рисунок 5" descr="шев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8640"/>
            <a:ext cx="2520280" cy="3683081"/>
          </a:xfrm>
          <a:prstGeom prst="rect">
            <a:avLst/>
          </a:prstGeom>
        </p:spPr>
      </p:pic>
      <p:pic>
        <p:nvPicPr>
          <p:cNvPr id="7" name="Рисунок 6" descr="1fed2ee1800a1c4716e4f7a2b2b5ee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88640"/>
            <a:ext cx="2831008" cy="367240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294901" y="188640"/>
            <a:ext cx="4221160" cy="317290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3501008"/>
            <a:ext cx="8640960" cy="23685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Осенью 1942 г. в разгар сражений под Сталинградом 76-я дивизия располагалась на левом берегу Дона напротив станицы </a:t>
            </a:r>
            <a:r>
              <a:rPr lang="ru-RU" sz="2000" dirty="0" err="1" smtClean="0"/>
              <a:t>Клетская</a:t>
            </a:r>
            <a:r>
              <a:rPr lang="ru-RU" sz="2000" dirty="0" smtClean="0"/>
              <a:t>. Подготовка контрнаступления советских войск требовала овладения плацдармами на правом берегу реки. Перед </a:t>
            </a:r>
            <a:r>
              <a:rPr lang="ru-RU" sz="2000" dirty="0" err="1" smtClean="0"/>
              <a:t>Таварткиладзе</a:t>
            </a:r>
            <a:r>
              <a:rPr lang="ru-RU" sz="2000" dirty="0" smtClean="0"/>
              <a:t> была поставлена боевая задача - овладеть станицей. 23 октября 76-я во взаимодействии с 278-й дивизией перешли в наступление и после упорных уличных боев 25 октября овладели </a:t>
            </a:r>
            <a:r>
              <a:rPr lang="ru-RU" sz="2000" dirty="0" err="1" smtClean="0"/>
              <a:t>Клетской</a:t>
            </a:r>
            <a:r>
              <a:rPr lang="ru-RU" sz="2000" dirty="0" smtClean="0"/>
              <a:t> и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закрепились на прилегающих к ней высотах.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88640"/>
            <a:ext cx="4851539" cy="317290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3501008"/>
            <a:ext cx="8151440" cy="280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900" dirty="0" smtClean="0"/>
              <a:t>В знаменательные ноябрьские дни Сталинградского сражения 76-я дивизия в составе Юго-Западного фронта вошла в ударную группировку своей армии по прорыву позиций противника на своем направлении. Дивизия действовала слаженно и мужественно на всех участках наступления. 23 ноября 1942 г. за проявленные в боях с гитлеровскими захватчиками стойкость, мужество и героизм 76-я стрелковая дивизия была преобразована в 51-ю гвардейскую стрелковую. Это была первая гвардейская дивизия 21-й армии. 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/>
              <a:t>В конце месяца ее командир </a:t>
            </a:r>
            <a:r>
              <a:rPr lang="ru-RU" sz="1900" dirty="0" err="1" smtClean="0"/>
              <a:t>Таварткиладзе</a:t>
            </a:r>
            <a:r>
              <a:rPr lang="ru-RU" sz="1900" dirty="0" smtClean="0"/>
              <a:t> получил 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/>
              <a:t>звание генерал-майора. 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6632"/>
            <a:ext cx="6264696" cy="322525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3501008"/>
            <a:ext cx="8424936" cy="28083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900" dirty="0" smtClean="0"/>
              <a:t>27 ноября основные силы армии переправились на левый берег Дона в районе Калача и начали наступление в восточном направлении, но уже в составе Донского фронта. Первоначальные темпы наступления сохранить оказалось невозможным, т.к. многие части армии были переброшены под Котельниково, где необходимо было остановить войска фельдмаршала </a:t>
            </a:r>
            <a:r>
              <a:rPr lang="ru-RU" sz="1900" dirty="0" err="1" smtClean="0"/>
              <a:t>Манштейна</a:t>
            </a:r>
            <a:r>
              <a:rPr lang="ru-RU" sz="1900" dirty="0" smtClean="0"/>
              <a:t>. Перед оставшимися дивизиями была поставлена задача систематично и максимально вести 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/>
              <a:t>активные действия, не допуская перегруппировки немецких 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/>
              <a:t>войск на своих направлениях. </a:t>
            </a:r>
          </a:p>
          <a:p>
            <a:pPr algn="just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5505790" cy="378953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4077072"/>
            <a:ext cx="8208912" cy="25922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10 января 1943 г. началась операция «Кольцо». 51-я гвардейская дивизия наступала в направлении села </a:t>
            </a:r>
            <a:r>
              <a:rPr lang="ru-RU" sz="2000" dirty="0" err="1" smtClean="0"/>
              <a:t>Карповка</a:t>
            </a:r>
            <a:r>
              <a:rPr lang="ru-RU" sz="2000" dirty="0" smtClean="0"/>
              <a:t>. После взятия этого опорного пункта начала преследование врага. 12 числа несколько танков дивизии прорвались к Питомнику, где находился немецкий аэродром и госпитали, и наделали много переполоху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в стане врага. 15 января 51-я дивизия совместно с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252-й дивизией освободили Питомник.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-dlya-prezentacii-po-istori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92"/>
            <a:ext cx="9144000" cy="6884992"/>
          </a:xfrm>
          <a:prstGeom prst="rect">
            <a:avLst/>
          </a:prstGeom>
        </p:spPr>
      </p:pic>
      <p:pic>
        <p:nvPicPr>
          <p:cNvPr id="10" name="Рисунок 9" descr="58639c936a15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6632"/>
            <a:ext cx="5618518" cy="373631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4005064"/>
            <a:ext cx="8856984" cy="2520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22 января 1943 г. началась завершающая стадия операции по окончательному разгрому окруженной группировки противника. 21-я армия должна была наступать в направлении на </a:t>
            </a:r>
            <a:r>
              <a:rPr lang="ru-RU" sz="1800" dirty="0" err="1" smtClean="0"/>
              <a:t>Гумрак</a:t>
            </a:r>
            <a:r>
              <a:rPr lang="ru-RU" sz="1800" dirty="0" smtClean="0"/>
              <a:t>, поселок Красный Октябрь. Навстречу им из города должна была наступать 62-я армия. Но продвижение шло очень тяжело – немецкие солдаты сражались с отчаянием загнанного зверя.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25 января 51-я дивизия с другими частями армии овладела поселком </a:t>
            </a:r>
          </a:p>
          <a:p>
            <a:pPr algn="just">
              <a:spcBef>
                <a:spcPts val="0"/>
              </a:spcBef>
            </a:pPr>
            <a:r>
              <a:rPr lang="ru-RU" sz="1800" dirty="0" err="1" smtClean="0"/>
              <a:t>Гумрак</a:t>
            </a:r>
            <a:r>
              <a:rPr lang="ru-RU" sz="1800" dirty="0" smtClean="0"/>
              <a:t>, где фашисты содержали лагерь советских военнопленных.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Из них были сформированы батальоны и отправлены в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дивизии армии.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73325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931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улица 51-й Гвардейской дивизии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Бреусова Юлия Витальевна</cp:lastModifiedBy>
  <cp:revision>33</cp:revision>
  <dcterms:created xsi:type="dcterms:W3CDTF">2019-01-27T08:56:52Z</dcterms:created>
  <dcterms:modified xsi:type="dcterms:W3CDTF">2019-01-28T08:32:17Z</dcterms:modified>
</cp:coreProperties>
</file>