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5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7C727258-E6EC-49CE-8855-825CD886FA63}" type="datetimeFigureOut">
              <a:rPr lang="ru-RU" smtClean="0"/>
              <a:t>29.01.2019</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3829D9AE-8D1B-4FC5-8672-78285A7B979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727258-E6EC-49CE-8855-825CD886FA63}" type="datetimeFigureOut">
              <a:rPr lang="ru-RU" smtClean="0"/>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727258-E6EC-49CE-8855-825CD886FA63}" type="datetimeFigureOut">
              <a:rPr lang="ru-RU" smtClean="0"/>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7C727258-E6EC-49CE-8855-825CD886FA63}" type="datetimeFigureOut">
              <a:rPr lang="ru-RU" smtClean="0"/>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7C727258-E6EC-49CE-8855-825CD886FA63}" type="datetimeFigureOut">
              <a:rPr lang="ru-RU" smtClean="0"/>
              <a:t>29.01.2019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3829D9AE-8D1B-4FC5-8672-78285A7B979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727258-E6EC-49CE-8855-825CD886FA63}" type="datetimeFigureOut">
              <a:rPr lang="ru-RU" smtClean="0"/>
              <a:t>29.01.2019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7C727258-E6EC-49CE-8855-825CD886FA63}" type="datetimeFigureOut">
              <a:rPr lang="ru-RU" smtClean="0"/>
              <a:t>29.01.2019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7C727258-E6EC-49CE-8855-825CD886FA63}" type="datetimeFigureOut">
              <a:rPr lang="ru-RU" smtClean="0"/>
              <a:t>29.01.2019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C727258-E6EC-49CE-8855-825CD886FA63}" type="datetimeFigureOut">
              <a:rPr lang="ru-RU" smtClean="0"/>
              <a:t>29.01.2019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7C727258-E6EC-49CE-8855-825CD886FA63}" type="datetimeFigureOut">
              <a:rPr lang="ru-RU" smtClean="0"/>
              <a:t>29.01.2019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7C727258-E6EC-49CE-8855-825CD886FA63}" type="datetimeFigureOut">
              <a:rPr lang="ru-RU" smtClean="0"/>
              <a:t>29.01.2019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829D9AE-8D1B-4FC5-8672-78285A7B979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C727258-E6EC-49CE-8855-825CD886FA63}" type="datetimeFigureOut">
              <a:rPr lang="ru-RU" smtClean="0"/>
              <a:t>29.01.2019</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3829D9AE-8D1B-4FC5-8672-78285A7B979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owsp-wows-ru.wgcdn.co/dcont/fb/image/a21894a6-cb9b-11e7-bc28-8cdcd4b149ac.jp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340769"/>
            <a:ext cx="7772400" cy="2259682"/>
          </a:xfrm>
        </p:spPr>
        <p:txBody>
          <a:bodyPr>
            <a:normAutofit/>
          </a:bodyPr>
          <a:lstStyle/>
          <a:p>
            <a:r>
              <a:rPr lang="ru-RU" sz="2800" dirty="0" smtClean="0">
                <a:ln w="6350">
                  <a:solidFill>
                    <a:srgbClr val="FF0000"/>
                  </a:solidFill>
                </a:ln>
                <a:solidFill>
                  <a:srgbClr val="FF0000"/>
                </a:solidFill>
                <a:effectLst>
                  <a:glow rad="101600">
                    <a:schemeClr val="tx1">
                      <a:alpha val="60000"/>
                    </a:schemeClr>
                  </a:glow>
                  <a:outerShdw blurRad="38100" dist="38100" dir="2700000" algn="tl">
                    <a:srgbClr val="000000">
                      <a:alpha val="43137"/>
                    </a:srgbClr>
                  </a:outerShdw>
                </a:effectLst>
                <a:latin typeface="Bookman Old Style" pitchFamily="18" charset="0"/>
                <a:ea typeface="Batang" pitchFamily="18" charset="-127"/>
              </a:rPr>
              <a:t>улицы Волгограда, названные в честь боевых соединений, военачальников и героев Сталинградской битвы.</a:t>
            </a:r>
            <a:br>
              <a:rPr lang="ru-RU" sz="2800" dirty="0" smtClean="0">
                <a:ln w="6350">
                  <a:solidFill>
                    <a:srgbClr val="FF0000"/>
                  </a:solidFill>
                </a:ln>
                <a:solidFill>
                  <a:srgbClr val="FF0000"/>
                </a:solidFill>
                <a:effectLst>
                  <a:glow rad="101600">
                    <a:schemeClr val="tx1">
                      <a:alpha val="60000"/>
                    </a:schemeClr>
                  </a:glow>
                  <a:outerShdw blurRad="38100" dist="38100" dir="2700000" algn="tl">
                    <a:srgbClr val="000000">
                      <a:alpha val="43137"/>
                    </a:srgbClr>
                  </a:outerShdw>
                </a:effectLst>
                <a:latin typeface="Bookman Old Style" pitchFamily="18" charset="0"/>
                <a:ea typeface="Batang" pitchFamily="18" charset="-127"/>
              </a:rPr>
            </a:br>
            <a:r>
              <a:rPr lang="ru-RU" sz="2800" dirty="0" smtClean="0">
                <a:ln w="6350">
                  <a:solidFill>
                    <a:srgbClr val="FF0000"/>
                  </a:solidFill>
                </a:ln>
                <a:solidFill>
                  <a:srgbClr val="FF0000"/>
                </a:solidFill>
                <a:effectLst>
                  <a:glow rad="101600">
                    <a:schemeClr val="tx1">
                      <a:alpha val="60000"/>
                    </a:schemeClr>
                  </a:glow>
                  <a:outerShdw blurRad="38100" dist="38100" dir="2700000" algn="tl">
                    <a:srgbClr val="000000">
                      <a:alpha val="43137"/>
                    </a:srgbClr>
                  </a:outerShdw>
                </a:effectLst>
                <a:latin typeface="Bookman Old Style" pitchFamily="18" charset="0"/>
                <a:ea typeface="Batang" pitchFamily="18" charset="-127"/>
              </a:rPr>
              <a:t>Набережная Волжской флотилии</a:t>
            </a:r>
            <a:endParaRPr lang="ru-RU" sz="2800" dirty="0">
              <a:ln w="6350">
                <a:solidFill>
                  <a:srgbClr val="FF0000"/>
                </a:solidFill>
              </a:ln>
              <a:solidFill>
                <a:srgbClr val="FF0000"/>
              </a:solidFill>
              <a:effectLst>
                <a:glow rad="101600">
                  <a:schemeClr val="tx1">
                    <a:alpha val="60000"/>
                  </a:schemeClr>
                </a:glow>
                <a:outerShdw blurRad="38100" dist="38100" dir="2700000" algn="tl">
                  <a:srgbClr val="000000">
                    <a:alpha val="43137"/>
                  </a:srgbClr>
                </a:outerShdw>
              </a:effectLst>
              <a:latin typeface="Bookman Old Style" pitchFamily="18" charset="0"/>
              <a:ea typeface="Batang" pitchFamily="18" charset="-127"/>
            </a:endParaRPr>
          </a:p>
        </p:txBody>
      </p:sp>
      <p:sp>
        <p:nvSpPr>
          <p:cNvPr id="4" name="TextBox 3"/>
          <p:cNvSpPr txBox="1"/>
          <p:nvPr/>
        </p:nvSpPr>
        <p:spPr>
          <a:xfrm>
            <a:off x="4499992" y="4149080"/>
            <a:ext cx="4326826" cy="646331"/>
          </a:xfrm>
          <a:prstGeom prst="rect">
            <a:avLst/>
          </a:prstGeom>
          <a:noFill/>
        </p:spPr>
        <p:txBody>
          <a:bodyPr wrap="none" rtlCol="0">
            <a:spAutoFit/>
          </a:bodyPr>
          <a:lstStyle/>
          <a:p>
            <a:r>
              <a:rPr lang="ru-RU" dirty="0" smtClean="0">
                <a:latin typeface="Bookman Old Style" pitchFamily="18" charset="0"/>
                <a:ea typeface="Batang" pitchFamily="18" charset="-127"/>
              </a:rPr>
              <a:t>Ученица 8а класса</a:t>
            </a:r>
          </a:p>
          <a:p>
            <a:r>
              <a:rPr lang="ru-RU" dirty="0" smtClean="0">
                <a:latin typeface="Bookman Old Style" pitchFamily="18" charset="0"/>
                <a:ea typeface="Batang" pitchFamily="18" charset="-127"/>
              </a:rPr>
              <a:t>Богатырёва Екатерина Руслановна</a:t>
            </a:r>
            <a:endParaRPr lang="ru-RU" dirty="0">
              <a:latin typeface="Bookman Old Style" pitchFamily="18" charset="0"/>
              <a:ea typeface="Batang" pitchFamily="18" charset="-127"/>
            </a:endParaRPr>
          </a:p>
        </p:txBody>
      </p:sp>
    </p:spTree>
  </p:cSld>
  <p:clrMapOvr>
    <a:masterClrMapping/>
  </p:clrMapOvr>
  <p:transition>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340768"/>
            <a:ext cx="8229600" cy="4709160"/>
          </a:xfrm>
        </p:spPr>
        <p:txBody>
          <a:bodyPr>
            <a:normAutofit fontScale="92500" lnSpcReduction="20000"/>
          </a:bodyPr>
          <a:lstStyle/>
          <a:p>
            <a:pPr algn="just">
              <a:buNone/>
            </a:pPr>
            <a:r>
              <a:rPr lang="ru-RU" b="1" dirty="0" smtClean="0"/>
              <a:t>	</a:t>
            </a:r>
            <a:r>
              <a:rPr lang="ru-RU" b="1" dirty="0" smtClean="0">
                <a:latin typeface="Bookman Old Style" pitchFamily="18" charset="0"/>
                <a:ea typeface="Batang" pitchFamily="18" charset="-127"/>
              </a:rPr>
              <a:t>19 ноября 1942</a:t>
            </a:r>
            <a:r>
              <a:rPr lang="ru-RU" dirty="0" smtClean="0">
                <a:latin typeface="Bookman Old Style" pitchFamily="18" charset="0"/>
                <a:ea typeface="Batang" pitchFamily="18" charset="-127"/>
              </a:rPr>
              <a:t> года В день перехода войск Сталинградского фронта в контрнаступление, бронекатера №№ 12, 13 и 61 получили задание доставить пополнение, боеприпасы и продовольствие 138-й стрелковой дивизии генерал-майора И. И. Людникова, отрезанной противником от основных частей Красной армии и прижатой к Волге на небольшом участке, простреливаемом всеми боевыми средствами противника. Действиями катеров руководил командир дивизиона капитан 3-го ранга А. И. Песков.</a:t>
            </a:r>
          </a:p>
          <a:p>
            <a:pPr>
              <a:buNone/>
            </a:pPr>
            <a:endParaRPr lang="ru-RU"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268760"/>
            <a:ext cx="8229600" cy="4709160"/>
          </a:xfrm>
        </p:spPr>
        <p:txBody>
          <a:bodyPr>
            <a:normAutofit fontScale="92500" lnSpcReduction="20000"/>
          </a:bodyPr>
          <a:lstStyle/>
          <a:p>
            <a:pPr algn="just">
              <a:buNone/>
            </a:pPr>
            <a:r>
              <a:rPr lang="ru-RU" dirty="0" smtClean="0"/>
              <a:t>	</a:t>
            </a:r>
            <a:r>
              <a:rPr lang="ru-RU" dirty="0" smtClean="0">
                <a:latin typeface="Bookman Old Style" pitchFamily="18" charset="0"/>
                <a:ea typeface="Batang" pitchFamily="18" charset="-127"/>
              </a:rPr>
              <a:t>В ночь на </a:t>
            </a:r>
            <a:r>
              <a:rPr lang="ru-RU" b="1" dirty="0" smtClean="0">
                <a:latin typeface="Bookman Old Style" pitchFamily="18" charset="0"/>
                <a:ea typeface="Batang" pitchFamily="18" charset="-127"/>
              </a:rPr>
              <a:t>21 ноября 1942</a:t>
            </a:r>
            <a:r>
              <a:rPr lang="ru-RU" dirty="0" smtClean="0">
                <a:latin typeface="Bookman Old Style" pitchFamily="18" charset="0"/>
                <a:ea typeface="Batang" pitchFamily="18" charset="-127"/>
              </a:rPr>
              <a:t> года бронекатера, приняв на борт более 300 бойцов и до 40 тонн боеприпасов и других грузов, совершили переход вблизи занятого противником берега к месту разгрузки, которое находилось в 150 метрах от переднего края. Под ожесточённым огнём противника они в течение получаса высадили людей, выгрузили боеприпасы и продовольствие, а также приняли на борт 263 раненых. Во время обратного перехода катера своим огнём подавили десять огневых точек противника и уничтожили склад боеприпасов.</a:t>
            </a:r>
            <a:endParaRPr lang="ru-RU" dirty="0">
              <a:latin typeface="Bookman Old Style" pitchFamily="18" charset="0"/>
              <a:ea typeface="Batang" pitchFamily="18" charset="-127"/>
            </a:endParaRPr>
          </a:p>
        </p:txBody>
      </p:sp>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4725144"/>
            <a:ext cx="8229600" cy="1800200"/>
          </a:xfrm>
        </p:spPr>
        <p:txBody>
          <a:bodyPr/>
          <a:lstStyle/>
          <a:p>
            <a:pPr>
              <a:buNone/>
            </a:pPr>
            <a:r>
              <a:rPr lang="ru-RU" dirty="0" smtClean="0"/>
              <a:t>	</a:t>
            </a:r>
            <a:r>
              <a:rPr lang="ru-RU" sz="2400" dirty="0" smtClean="0">
                <a:latin typeface="Bookman Old Style" pitchFamily="18" charset="0"/>
                <a:ea typeface="Batang" pitchFamily="18" charset="-127"/>
              </a:rPr>
              <a:t>За боевые заслуги 1-й и 2-й дивизионы бронекатеров преобразованы в гвардейские, канонерские лодки «Усыскин» и «Чапаев», награждены орденами Красного Знамени.</a:t>
            </a:r>
          </a:p>
          <a:p>
            <a:pPr>
              <a:buNone/>
            </a:pPr>
            <a:endParaRPr lang="ru-RU" sz="2400" dirty="0">
              <a:latin typeface="Batang" pitchFamily="18" charset="-127"/>
              <a:ea typeface="Batang" pitchFamily="18" charset="-127"/>
            </a:endParaRPr>
          </a:p>
        </p:txBody>
      </p:sp>
      <p:pic>
        <p:nvPicPr>
          <p:cNvPr id="4" name="Рисунок 3" descr="https://wowsp-wows-ru.wgcdn.co/dcont/fb/image/tmb/a21894a6-cb9b-11e7-bc28-8cdcd4b149ac_1200x.jpg">
            <a:hlinkClick r:id="rId2" tooltip="&quot;&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5656" y="332656"/>
            <a:ext cx="6120680" cy="4392488"/>
          </a:xfrm>
          <a:prstGeom prst="rect">
            <a:avLst/>
          </a:prstGeom>
          <a:noFill/>
          <a:ln>
            <a:noFill/>
          </a:ln>
        </p:spPr>
      </p:pic>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1124744"/>
            <a:ext cx="7787208" cy="4752568"/>
          </a:xfrm>
        </p:spPr>
        <p:txBody>
          <a:bodyPr>
            <a:normAutofit lnSpcReduction="10000"/>
          </a:bodyPr>
          <a:lstStyle/>
          <a:p>
            <a:pPr algn="just">
              <a:buNone/>
            </a:pPr>
            <a:r>
              <a:rPr lang="ru-RU" dirty="0" smtClean="0"/>
              <a:t>	</a:t>
            </a:r>
            <a:r>
              <a:rPr lang="ru-RU" dirty="0" smtClean="0">
                <a:latin typeface="Bookman Old Style" pitchFamily="18" charset="0"/>
                <a:ea typeface="Batang" pitchFamily="18" charset="-127"/>
              </a:rPr>
              <a:t>Волжская военная флотилия в Великую Отечественную войну, так же как и в Гражданскую, сыграла важную роль. Особенно велика была заслуга моряков Волжской военной флотилии в битве за Сталинград 1942-1943 гг. в обеспечении противоминной и противовоздушной обороны волжской коммуникации, имевшей огромное стратегическое и народнохозяйственное значение для нашей страны. </a:t>
            </a:r>
            <a:endParaRPr lang="ru-RU" dirty="0">
              <a:latin typeface="Bookman Old Style" pitchFamily="18" charset="0"/>
              <a:ea typeface="Batang" pitchFamily="18" charset="-127"/>
            </a:endParaRPr>
          </a:p>
        </p:txBody>
      </p:sp>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196752"/>
            <a:ext cx="8229600" cy="4709160"/>
          </a:xfrm>
        </p:spPr>
        <p:txBody>
          <a:bodyPr/>
          <a:lstStyle/>
          <a:p>
            <a:pPr>
              <a:buNone/>
            </a:pPr>
            <a:r>
              <a:rPr lang="ru-RU" dirty="0" smtClean="0"/>
              <a:t>	</a:t>
            </a:r>
          </a:p>
          <a:p>
            <a:pPr algn="just">
              <a:buNone/>
            </a:pPr>
            <a:r>
              <a:rPr lang="ru-RU" dirty="0" smtClean="0"/>
              <a:t>		</a:t>
            </a:r>
            <a:r>
              <a:rPr lang="ru-RU" dirty="0" smtClean="0">
                <a:latin typeface="Bookman Old Style" pitchFamily="18" charset="0"/>
              </a:rPr>
              <a:t>Герои, ковавшие победу, достойны памяти будущих поколений, поэтому в их честь названы улицы нашего города.</a:t>
            </a:r>
          </a:p>
          <a:p>
            <a:pPr algn="just">
              <a:buNone/>
            </a:pPr>
            <a:r>
              <a:rPr lang="ru-RU" dirty="0" smtClean="0">
                <a:latin typeface="Bookman Old Style" pitchFamily="18" charset="0"/>
              </a:rPr>
              <a:t>		Рядом с нашей гимназией расположена одна из них, она называется Набережная Волжской флотилии. Это название и многие другие не дадут людям забыть ту высокую цену, которую отдал наш народ за победу.</a:t>
            </a:r>
            <a:endParaRPr lang="ru-RU" dirty="0">
              <a:latin typeface="Bookman Old Style" pitchFamily="18" charset="0"/>
            </a:endParaRP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412776"/>
            <a:ext cx="8229600" cy="4709160"/>
          </a:xfrm>
        </p:spPr>
        <p:txBody>
          <a:bodyPr>
            <a:normAutofit lnSpcReduction="10000"/>
          </a:bodyPr>
          <a:lstStyle/>
          <a:p>
            <a:pPr algn="just">
              <a:buNone/>
            </a:pPr>
            <a:r>
              <a:rPr lang="ru-RU" dirty="0" smtClean="0"/>
              <a:t>	</a:t>
            </a:r>
            <a:r>
              <a:rPr lang="ru-RU" dirty="0" smtClean="0">
                <a:latin typeface="Bookman Old Style" pitchFamily="18" charset="0"/>
                <a:ea typeface="Batang" pitchFamily="18" charset="-127"/>
              </a:rPr>
              <a:t>Впервые Волжская военная флотилия, создана в июне 1918 по указанию В. И. Ленина под руководством Н. Г. Маркина и к сентябрю состояла из 5 вооружённых пароходов, 3 миноносцев, 4 плавучих батарей, 4 катеров и 4 гидросамолётов, принимала участие в боях Гражданской войны на Волге и Каме. После победы в Гражданской войне была расформирована.</a:t>
            </a:r>
          </a:p>
          <a:p>
            <a:pPr>
              <a:buNone/>
            </a:pPr>
            <a:endParaRPr lang="ru-RU" dirty="0" smtClean="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1268760"/>
            <a:ext cx="8892480" cy="4709160"/>
          </a:xfrm>
        </p:spPr>
        <p:txBody>
          <a:bodyPr>
            <a:normAutofit fontScale="92500" lnSpcReduction="20000"/>
          </a:bodyPr>
          <a:lstStyle/>
          <a:p>
            <a:pPr algn="just">
              <a:buNone/>
            </a:pPr>
            <a:r>
              <a:rPr lang="ru-RU" dirty="0" smtClean="0"/>
              <a:t>	</a:t>
            </a:r>
            <a:r>
              <a:rPr lang="ru-RU" dirty="0" smtClean="0">
                <a:latin typeface="Bookman Old Style" pitchFamily="18" charset="0"/>
                <a:ea typeface="Batang" pitchFamily="18" charset="-127"/>
              </a:rPr>
              <a:t>Вновь Волжская военная флотилия была создана в октябре 1941 года. Приказом наркома ВМФ СССР ее командующим назначен контр-адмирал Д. Д. Рогачев. В 1942 году бригада была преобразована во флотилию и в составе имела три бригады: 1-й командовал контр-адмирал С. М. Воробьев С. М.; 2-й — контр-адмирал Хорошхин (позднее Т. А. Новиков), и 3-й (тральщиков) — капитан 1 ранга П. А. Смирнов. В состав флотилии входили 7 канонерских лодок, 14 бронекатеров, 33 катерных тральщика, две плавучие зенитные батареи, железнодорожная батарея и два батальона (32-й и 33-й) морской пехоты.</a:t>
            </a:r>
          </a:p>
          <a:p>
            <a:endParaRPr lang="ru-RU" dirty="0">
              <a:latin typeface="Bookman Old Style" pitchFamily="18" charset="0"/>
            </a:endParaRPr>
          </a:p>
        </p:txBody>
      </p:sp>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G:\Волжская флотилия — копия\Бронекатер.jpg"/>
          <p:cNvPicPr>
            <a:picLocks noGrp="1" noChangeAspect="1" noChangeArrowheads="1"/>
          </p:cNvPicPr>
          <p:nvPr>
            <p:ph idx="1"/>
          </p:nvPr>
        </p:nvPicPr>
        <p:blipFill>
          <a:blip r:embed="rId2" cstate="print"/>
          <a:srcRect/>
          <a:stretch>
            <a:fillRect/>
          </a:stretch>
        </p:blipFill>
        <p:spPr bwMode="auto">
          <a:xfrm>
            <a:off x="395536" y="620688"/>
            <a:ext cx="4248472" cy="2742625"/>
          </a:xfrm>
          <a:prstGeom prst="rect">
            <a:avLst/>
          </a:prstGeom>
          <a:noFill/>
        </p:spPr>
      </p:pic>
      <p:pic>
        <p:nvPicPr>
          <p:cNvPr id="2050" name="Picture 2" descr="G:\Волжская флотилия — копия\Канонерка.jpg"/>
          <p:cNvPicPr>
            <a:picLocks noChangeAspect="1" noChangeArrowheads="1"/>
          </p:cNvPicPr>
          <p:nvPr/>
        </p:nvPicPr>
        <p:blipFill>
          <a:blip r:embed="rId3" cstate="print"/>
          <a:srcRect/>
          <a:stretch>
            <a:fillRect/>
          </a:stretch>
        </p:blipFill>
        <p:spPr bwMode="auto">
          <a:xfrm>
            <a:off x="4139952" y="3717032"/>
            <a:ext cx="4806973" cy="2739975"/>
          </a:xfrm>
          <a:prstGeom prst="rect">
            <a:avLst/>
          </a:prstGeom>
          <a:noFill/>
        </p:spPr>
      </p:pic>
      <p:sp>
        <p:nvSpPr>
          <p:cNvPr id="6" name="TextBox 5"/>
          <p:cNvSpPr txBox="1"/>
          <p:nvPr/>
        </p:nvSpPr>
        <p:spPr>
          <a:xfrm>
            <a:off x="5652120" y="1628800"/>
            <a:ext cx="2468946" cy="523220"/>
          </a:xfrm>
          <a:prstGeom prst="rect">
            <a:avLst/>
          </a:prstGeom>
          <a:noFill/>
        </p:spPr>
        <p:txBody>
          <a:bodyPr wrap="none" rtlCol="0">
            <a:spAutoFit/>
          </a:bodyPr>
          <a:lstStyle/>
          <a:p>
            <a:r>
              <a:rPr lang="ru-RU" sz="2800" b="1" dirty="0" smtClean="0">
                <a:latin typeface="Bookman Old Style" pitchFamily="18" charset="0"/>
              </a:rPr>
              <a:t>Бронекатер</a:t>
            </a:r>
            <a:endParaRPr lang="ru-RU" sz="2800" b="1" dirty="0">
              <a:latin typeface="Bookman Old Style" pitchFamily="18" charset="0"/>
            </a:endParaRPr>
          </a:p>
        </p:txBody>
      </p:sp>
      <p:sp>
        <p:nvSpPr>
          <p:cNvPr id="7" name="TextBox 6"/>
          <p:cNvSpPr txBox="1"/>
          <p:nvPr/>
        </p:nvSpPr>
        <p:spPr>
          <a:xfrm>
            <a:off x="1259632" y="5013176"/>
            <a:ext cx="2291012" cy="523220"/>
          </a:xfrm>
          <a:prstGeom prst="rect">
            <a:avLst/>
          </a:prstGeom>
          <a:noFill/>
        </p:spPr>
        <p:txBody>
          <a:bodyPr wrap="none" rtlCol="0">
            <a:spAutoFit/>
          </a:bodyPr>
          <a:lstStyle/>
          <a:p>
            <a:r>
              <a:rPr lang="ru-RU" sz="2800" b="1" dirty="0" smtClean="0">
                <a:latin typeface="Bookman Old Style" pitchFamily="18" charset="0"/>
              </a:rPr>
              <a:t>Канонерка</a:t>
            </a:r>
            <a:endParaRPr lang="ru-RU" sz="2800" b="1" dirty="0">
              <a:latin typeface="Bookman Old Style" pitchFamily="18" charset="0"/>
            </a:endParaRPr>
          </a:p>
        </p:txBody>
      </p:sp>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004048" y="1196752"/>
            <a:ext cx="3384376" cy="5016758"/>
          </a:xfrm>
          <a:prstGeom prst="rect">
            <a:avLst/>
          </a:prstGeom>
          <a:noFill/>
        </p:spPr>
        <p:txBody>
          <a:bodyPr wrap="square" rtlCol="0">
            <a:spAutoFit/>
          </a:bodyPr>
          <a:lstStyle/>
          <a:p>
            <a:r>
              <a:rPr lang="ru-RU" sz="2000" dirty="0" smtClean="0">
                <a:latin typeface="Bookman Old Style" pitchFamily="18" charset="0"/>
                <a:ea typeface="Batang" pitchFamily="18" charset="-127"/>
              </a:rPr>
              <a:t>"О роли моряков флотилии, об их подвигах скажу кратко: если бы их не было, 62-я армия погибла бы без боеприпасов и продовольствия".</a:t>
            </a:r>
          </a:p>
          <a:p>
            <a:endParaRPr lang="ru-RU" sz="2000" dirty="0">
              <a:latin typeface="Bookman Old Style" pitchFamily="18" charset="0"/>
              <a:ea typeface="Batang" pitchFamily="18" charset="-127"/>
            </a:endParaRPr>
          </a:p>
          <a:p>
            <a:endParaRPr lang="ru-RU" sz="2000" dirty="0" smtClean="0">
              <a:latin typeface="Bookman Old Style" pitchFamily="18" charset="0"/>
              <a:ea typeface="Batang" pitchFamily="18" charset="-127"/>
            </a:endParaRPr>
          </a:p>
          <a:p>
            <a:r>
              <a:rPr lang="ru-RU" sz="2000" dirty="0" smtClean="0">
                <a:latin typeface="Bookman Old Style" pitchFamily="18" charset="0"/>
                <a:ea typeface="Batang" pitchFamily="18" charset="-127"/>
              </a:rPr>
              <a:t>В. И. Чуйков Маршал Советского Союза.</a:t>
            </a:r>
          </a:p>
          <a:p>
            <a:r>
              <a:rPr lang="ru-RU" sz="2000" dirty="0" smtClean="0">
                <a:latin typeface="Bookman Old Style" pitchFamily="18" charset="0"/>
                <a:ea typeface="Batang" pitchFamily="18" charset="-127"/>
              </a:rPr>
              <a:t>Мемуары «В начале пути» </a:t>
            </a:r>
          </a:p>
          <a:p>
            <a:endParaRPr lang="ru-RU" sz="2000" dirty="0" smtClean="0">
              <a:latin typeface="Bookman Old Style" pitchFamily="18" charset="0"/>
              <a:ea typeface="Batang" pitchFamily="18" charset="-127"/>
            </a:endParaRPr>
          </a:p>
          <a:p>
            <a:endParaRPr lang="ru-RU" sz="2000" dirty="0" smtClean="0">
              <a:latin typeface="Bookman Old Style" pitchFamily="18" charset="0"/>
              <a:ea typeface="Batang" pitchFamily="18" charset="-127"/>
            </a:endParaRPr>
          </a:p>
          <a:p>
            <a:endParaRPr lang="ru-RU" sz="2000" dirty="0">
              <a:latin typeface="Bookman Old Style" pitchFamily="18" charset="0"/>
              <a:ea typeface="Batang" pitchFamily="18" charset="-127"/>
            </a:endParaRPr>
          </a:p>
        </p:txBody>
      </p:sp>
      <p:pic>
        <p:nvPicPr>
          <p:cNvPr id="3074" name="Picture 2" descr="G:\Волжская флотилия — копия\65283897e800f1ec016c28ce332f72e9.jpg"/>
          <p:cNvPicPr>
            <a:picLocks noChangeAspect="1" noChangeArrowheads="1"/>
          </p:cNvPicPr>
          <p:nvPr/>
        </p:nvPicPr>
        <p:blipFill>
          <a:blip r:embed="rId2" cstate="print"/>
          <a:srcRect/>
          <a:stretch>
            <a:fillRect/>
          </a:stretch>
        </p:blipFill>
        <p:spPr bwMode="auto">
          <a:xfrm>
            <a:off x="539552" y="908720"/>
            <a:ext cx="3743130" cy="51125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611560" y="4653136"/>
            <a:ext cx="8136904"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effectLst/>
                <a:latin typeface="Bookman Old Style" pitchFamily="18" charset="0"/>
                <a:ea typeface="Batang" pitchFamily="18" charset="-127"/>
                <a:cs typeface="Arial" pitchFamily="34" charset="0"/>
              </a:rPr>
              <a:t>С 22 июля по 1 ноября 1942 </a:t>
            </a:r>
            <a:r>
              <a:rPr kumimoji="0" lang="ru-RU" b="0" i="0" u="none" strike="noStrike" cap="none" normalizeH="0" baseline="0" dirty="0" smtClean="0">
                <a:ln>
                  <a:noFill/>
                </a:ln>
                <a:solidFill>
                  <a:schemeClr val="tx1"/>
                </a:solidFill>
                <a:effectLst/>
                <a:latin typeface="Bookman Old Style" pitchFamily="18" charset="0"/>
                <a:ea typeface="Batang" pitchFamily="18" charset="-127"/>
                <a:cs typeface="Arial" pitchFamily="34" charset="0"/>
              </a:rPr>
              <a:t>года только бронекатера флотилии провели 113 караванов из транспортов и нефтеналивных барж общей численностью 1500 судов, отразив при этом атаки 152 самолётов, три из которых были сбиты. За это же время тральщики флотилии вытралили 211 из 342 мин, выставленных авиацией противника.</a:t>
            </a:r>
          </a:p>
        </p:txBody>
      </p:sp>
      <p:pic>
        <p:nvPicPr>
          <p:cNvPr id="18434" name="Picture 2" descr="G:\Волжская флотилия — копия\3.jpg"/>
          <p:cNvPicPr>
            <a:picLocks noChangeAspect="1" noChangeArrowheads="1"/>
          </p:cNvPicPr>
          <p:nvPr/>
        </p:nvPicPr>
        <p:blipFill>
          <a:blip r:embed="rId2" cstate="print"/>
          <a:srcRect/>
          <a:stretch>
            <a:fillRect/>
          </a:stretch>
        </p:blipFill>
        <p:spPr bwMode="auto">
          <a:xfrm>
            <a:off x="1619672" y="548680"/>
            <a:ext cx="5832648" cy="3760600"/>
          </a:xfrm>
          <a:prstGeom prst="rect">
            <a:avLst/>
          </a:prstGeom>
          <a:noFill/>
        </p:spPr>
      </p:pic>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55576" y="764704"/>
            <a:ext cx="7704856"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chemeClr val="tx1"/>
                </a:solidFill>
                <a:effectLst/>
                <a:latin typeface="Bookman Old Style" pitchFamily="18" charset="0"/>
                <a:ea typeface="Batang" pitchFamily="18" charset="-127"/>
                <a:cs typeface="Times New Roman" pitchFamily="18" charset="0"/>
              </a:rPr>
              <a:t>23 августа 1942 г</a:t>
            </a:r>
            <a:r>
              <a:rPr kumimoji="0" lang="ru-RU" sz="2400" b="0" i="0" u="none" strike="noStrike" cap="none" normalizeH="0" baseline="0" dirty="0" smtClean="0">
                <a:ln>
                  <a:noFill/>
                </a:ln>
                <a:solidFill>
                  <a:schemeClr val="tx1"/>
                </a:solidFill>
                <a:effectLst/>
                <a:latin typeface="Bookman Old Style" pitchFamily="18" charset="0"/>
                <a:ea typeface="Batang" pitchFamily="18" charset="-127"/>
                <a:cs typeface="Times New Roman" pitchFamily="18" charset="0"/>
              </a:rPr>
              <a:t>. группировка советских войск в составе 124-й морской стрелковой бригады, 99-й танковой бригады, частей 10-й стрелковой дивизии и отряда моряков Волжской военной флотилии предприняла наступление из района Рынок, Орловка на север. В этом наступлении активное участие принимала Северная группа кораблей под командованием капитана 3 ранга С. П. Лысенко. В состав этой группы, которая своим огнем поддерживала 124-ю морскую стрелковую бригаду и отряд моряков флотилии, входили канонерские лодки «Усыскин» и «Чапаев» и семь бронекатеров. </a:t>
            </a:r>
            <a:endParaRPr kumimoji="0" lang="ru-RU" sz="2400" b="0" i="0" u="none" strike="noStrike" cap="none" normalizeH="0" baseline="0" dirty="0" smtClean="0">
              <a:ln>
                <a:noFill/>
              </a:ln>
              <a:solidFill>
                <a:schemeClr val="tx1"/>
              </a:solidFill>
              <a:effectLst/>
              <a:latin typeface="Bookman Old Style" pitchFamily="18" charset="0"/>
              <a:ea typeface="Batang" pitchFamily="18" charset="-127"/>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1412776"/>
            <a:ext cx="7941568" cy="4709160"/>
          </a:xfrm>
        </p:spPr>
        <p:txBody>
          <a:bodyPr/>
          <a:lstStyle/>
          <a:p>
            <a:pPr algn="just">
              <a:buNone/>
            </a:pPr>
            <a:r>
              <a:rPr lang="ru-RU" b="1" dirty="0" smtClean="0"/>
              <a:t>	</a:t>
            </a:r>
            <a:r>
              <a:rPr lang="ru-RU" b="1" dirty="0" smtClean="0">
                <a:latin typeface="Bookman Old Style" pitchFamily="18" charset="0"/>
                <a:ea typeface="Batang" pitchFamily="18" charset="-127"/>
              </a:rPr>
              <a:t>30 августа 1942 г.</a:t>
            </a:r>
            <a:r>
              <a:rPr lang="ru-RU" dirty="0" smtClean="0">
                <a:latin typeface="Bookman Old Style" pitchFamily="18" charset="0"/>
                <a:ea typeface="Batang" pitchFamily="18" charset="-127"/>
              </a:rPr>
              <a:t> Военный совет Сталинградского фронта принял специальное постановление об организации переправ через Волгу в районе Сталинграда. Были определены пять участков переправ, из них два (№ 2 — центральный и № 5 — у Культбазы) закреплялись за Волжской флотилией.</a:t>
            </a:r>
          </a:p>
          <a:p>
            <a:pPr>
              <a:buNone/>
            </a:pPr>
            <a:endParaRPr lang="ru-RU" dirty="0"/>
          </a:p>
        </p:txBody>
      </p:sp>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340768"/>
            <a:ext cx="8229600" cy="4709160"/>
          </a:xfrm>
        </p:spPr>
        <p:txBody>
          <a:bodyPr>
            <a:normAutofit fontScale="92500" lnSpcReduction="20000"/>
          </a:bodyPr>
          <a:lstStyle/>
          <a:p>
            <a:pPr algn="just">
              <a:buNone/>
            </a:pPr>
            <a:r>
              <a:rPr lang="ru-RU" b="1" dirty="0" smtClean="0"/>
              <a:t>	</a:t>
            </a:r>
            <a:r>
              <a:rPr lang="ru-RU" b="1" dirty="0" smtClean="0">
                <a:latin typeface="Bookman Old Style" pitchFamily="18" charset="0"/>
                <a:ea typeface="Batang" pitchFamily="18" charset="-127"/>
              </a:rPr>
              <a:t>31 октября 1942 г</a:t>
            </a:r>
            <a:r>
              <a:rPr lang="ru-RU" dirty="0" smtClean="0">
                <a:latin typeface="Bookman Old Style" pitchFamily="18" charset="0"/>
                <a:ea typeface="Batang" pitchFamily="18" charset="-127"/>
              </a:rPr>
              <a:t>. в связи с приближением ледостава и необходимостью ремонта многих канонерских лодок и плавучих батарей было принято решение перебазировать их на зимний период для ремонта в Астрахань и Гурьев. Для продолжения артиллерийской поддержки сухопутных войск была сформирована Сталинградская оперативная группа кораблей, в которую вошли канонерские лодки «Усыскин» и «Чапаев», 15 бронекатеров и шесть катеров-тральщиков. Командиром группы назначили контр-адмирала С. М. Воробьева. </a:t>
            </a:r>
            <a:endParaRPr lang="ru-RU" dirty="0">
              <a:latin typeface="Bookman Old Style" pitchFamily="18" charset="0"/>
              <a:ea typeface="Batang" pitchFamily="18" charset="-127"/>
            </a:endParaRPr>
          </a:p>
        </p:txBody>
      </p:sp>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68</TotalTime>
  <Words>121</Words>
  <Application>Microsoft Office PowerPoint</Application>
  <PresentationFormat>Экран (4:3)</PresentationFormat>
  <Paragraphs>24</Paragraphs>
  <Slides>14</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14</vt:i4>
      </vt:variant>
    </vt:vector>
  </HeadingPairs>
  <TitlesOfParts>
    <vt:vector size="24" baseType="lpstr">
      <vt:lpstr>Arial</vt:lpstr>
      <vt:lpstr>Batang</vt:lpstr>
      <vt:lpstr>Book Antiqua</vt:lpstr>
      <vt:lpstr>Bookman Old Style</vt:lpstr>
      <vt:lpstr>Lucida Sans</vt:lpstr>
      <vt:lpstr>Times New Roman</vt:lpstr>
      <vt:lpstr>Wingdings</vt:lpstr>
      <vt:lpstr>Wingdings 2</vt:lpstr>
      <vt:lpstr>Wingdings 3</vt:lpstr>
      <vt:lpstr>Апекс</vt:lpstr>
      <vt:lpstr>улицы Волгограда, названные в честь боевых соединений, военачальников и героев Сталинградской битвы. Набережная Волжской флотилии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Улицы Волгограда, названные в честь боевых соединений, военачальников и героев Сталинградской битвы. Набережная Волжской флотилии</dc:title>
  <dc:creator>Helen</dc:creator>
  <cp:lastModifiedBy>Христова Елена Борисовна</cp:lastModifiedBy>
  <cp:revision>27</cp:revision>
  <dcterms:created xsi:type="dcterms:W3CDTF">2019-01-28T16:37:41Z</dcterms:created>
  <dcterms:modified xsi:type="dcterms:W3CDTF">2019-01-29T10:30:21Z</dcterms:modified>
</cp:coreProperties>
</file>